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60" r:id="rId5"/>
    <p:sldId id="459" r:id="rId6"/>
    <p:sldId id="366" r:id="rId7"/>
    <p:sldId id="461" r:id="rId8"/>
    <p:sldId id="283" r:id="rId9"/>
    <p:sldId id="363" r:id="rId10"/>
    <p:sldId id="462" r:id="rId11"/>
    <p:sldId id="299" r:id="rId12"/>
    <p:sldId id="560" r:id="rId13"/>
    <p:sldId id="547" r:id="rId14"/>
    <p:sldId id="561" r:id="rId15"/>
    <p:sldId id="524" r:id="rId16"/>
    <p:sldId id="371" r:id="rId17"/>
    <p:sldId id="372" r:id="rId18"/>
    <p:sldId id="463" r:id="rId19"/>
    <p:sldId id="562" r:id="rId20"/>
    <p:sldId id="419" r:id="rId21"/>
    <p:sldId id="542" r:id="rId22"/>
    <p:sldId id="464" r:id="rId23"/>
    <p:sldId id="349" r:id="rId24"/>
    <p:sldId id="563" r:id="rId25"/>
    <p:sldId id="523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02A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8029" autoAdjust="0"/>
  </p:normalViewPr>
  <p:slideViewPr>
    <p:cSldViewPr>
      <p:cViewPr varScale="1">
        <p:scale>
          <a:sx n="84" d="100"/>
          <a:sy n="84" d="100"/>
        </p:scale>
        <p:origin x="-906" y="-78"/>
      </p:cViewPr>
      <p:guideLst>
        <p:guide orient="horz" pos="1668"/>
        <p:guide pos="27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8EBDD-4278-4CEE-9168-BBB9A62632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C76B4CA-587D-40C4-AC2A-5BD6AD94715C}">
      <dgm:prSet phldrT="[文本]"/>
      <dgm:spPr/>
      <dgm:t>
        <a:bodyPr/>
        <a:lstStyle/>
        <a:p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984326-92D6-4AEE-A413-0A4965C4D741}" cxnId="{473CF027-E7AC-4804-9F4D-04ADC369B649}" type="parTrans">
      <dgm:prSet/>
      <dgm:spPr/>
      <dgm:t>
        <a:bodyPr/>
        <a:lstStyle/>
        <a:p>
          <a:endParaRPr lang="zh-CN" altLang="en-US"/>
        </a:p>
      </dgm:t>
    </dgm:pt>
    <dgm:pt modelId="{524830C4-5E47-441A-9EB3-A71023FE82FB}" cxnId="{473CF027-E7AC-4804-9F4D-04ADC369B649}" type="sibTrans">
      <dgm:prSet/>
      <dgm:spPr/>
      <dgm:t>
        <a:bodyPr/>
        <a:lstStyle/>
        <a:p>
          <a:endParaRPr lang="zh-CN" altLang="en-US"/>
        </a:p>
      </dgm:t>
    </dgm:pt>
    <dgm:pt modelId="{26B50268-81B1-43FA-A8E0-1059E0398FE1}">
      <dgm:prSet phldrT="[文本]"/>
      <dgm:spPr/>
      <dgm:t>
        <a:bodyPr/>
        <a:lstStyle/>
        <a:p>
          <a:endParaRPr lang="zh-CN" altLang="en-US" dirty="0"/>
        </a:p>
      </dgm:t>
    </dgm:pt>
    <dgm:pt modelId="{DDB64228-BD26-4F36-A6BD-6E6F85F15E2D}" cxnId="{18415FF3-BD01-4916-B936-4C5349D95300}" type="parTrans">
      <dgm:prSet/>
      <dgm:spPr/>
      <dgm:t>
        <a:bodyPr/>
        <a:lstStyle/>
        <a:p>
          <a:endParaRPr lang="zh-CN" altLang="en-US"/>
        </a:p>
      </dgm:t>
    </dgm:pt>
    <dgm:pt modelId="{4C0A2B6A-3036-4CBC-A60C-D7952BECF870}" cxnId="{18415FF3-BD01-4916-B936-4C5349D95300}" type="sibTrans">
      <dgm:prSet/>
      <dgm:spPr/>
      <dgm:t>
        <a:bodyPr/>
        <a:lstStyle/>
        <a:p>
          <a:endParaRPr lang="zh-CN" altLang="en-US"/>
        </a:p>
      </dgm:t>
    </dgm:pt>
    <dgm:pt modelId="{F16ED6DC-A468-4B47-AE32-7EE07E0D9919}">
      <dgm:prSet phldrT="[文本]"/>
      <dgm:spPr/>
      <dgm:t>
        <a:bodyPr/>
        <a:lstStyle/>
        <a:p>
          <a:endParaRPr lang="zh-CN" altLang="en-US" dirty="0"/>
        </a:p>
      </dgm:t>
    </dgm:pt>
    <dgm:pt modelId="{33FED1CF-3614-4E43-BDCA-5E6BE2DB44F3}" cxnId="{A5EEC266-57A3-4861-85BD-7A349987B3F9}" type="parTrans">
      <dgm:prSet/>
      <dgm:spPr/>
      <dgm:t>
        <a:bodyPr/>
        <a:lstStyle/>
        <a:p>
          <a:endParaRPr lang="zh-CN" altLang="en-US"/>
        </a:p>
      </dgm:t>
    </dgm:pt>
    <dgm:pt modelId="{D5A0556C-1838-4566-BAA9-5E6B9F7634F7}" cxnId="{A5EEC266-57A3-4861-85BD-7A349987B3F9}" type="sibTrans">
      <dgm:prSet/>
      <dgm:spPr/>
      <dgm:t>
        <a:bodyPr/>
        <a:lstStyle/>
        <a:p>
          <a:endParaRPr lang="zh-CN" altLang="en-US"/>
        </a:p>
      </dgm:t>
    </dgm:pt>
    <dgm:pt modelId="{907EF677-DA29-4FE1-8BD3-531E035D49EF}" type="pres">
      <dgm:prSet presAssocID="{3FA8EBDD-4278-4CEE-9168-BBB9A626326D}" presName="Name0" presStyleCnt="0">
        <dgm:presLayoutVars>
          <dgm:dir/>
          <dgm:animLvl val="lvl"/>
          <dgm:resizeHandles val="exact"/>
        </dgm:presLayoutVars>
      </dgm:prSet>
      <dgm:spPr/>
    </dgm:pt>
    <dgm:pt modelId="{444E01F1-B1A6-4CC8-925B-017F28AA5E74}" type="pres">
      <dgm:prSet presAssocID="{EC76B4CA-587D-40C4-AC2A-5BD6AD94715C}" presName="Name8" presStyleCnt="0"/>
      <dgm:spPr/>
    </dgm:pt>
    <dgm:pt modelId="{123D8996-1305-4135-B82A-EF8C26456B36}" type="pres">
      <dgm:prSet presAssocID="{EC76B4CA-587D-40C4-AC2A-5BD6AD94715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AF25ED-9225-45FD-B1EB-602BA37EFA35}" type="pres">
      <dgm:prSet presAssocID="{EC76B4CA-587D-40C4-AC2A-5BD6AD9471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A8E5EE-E64D-4EE5-AD38-BCEF34630E6D}" type="pres">
      <dgm:prSet presAssocID="{26B50268-81B1-43FA-A8E0-1059E0398FE1}" presName="Name8" presStyleCnt="0"/>
      <dgm:spPr/>
    </dgm:pt>
    <dgm:pt modelId="{DAAD4752-6F8B-45AF-B894-4A316D63B2F8}" type="pres">
      <dgm:prSet presAssocID="{26B50268-81B1-43FA-A8E0-1059E0398FE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591E08-032D-4B53-8AA5-910CE7E5E60C}" type="pres">
      <dgm:prSet presAssocID="{26B50268-81B1-43FA-A8E0-1059E0398F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5131D9-A0F8-42C6-B592-950F43A989FA}" type="pres">
      <dgm:prSet presAssocID="{F16ED6DC-A468-4B47-AE32-7EE07E0D9919}" presName="Name8" presStyleCnt="0"/>
      <dgm:spPr/>
    </dgm:pt>
    <dgm:pt modelId="{F8FEC2C5-8D07-4946-B575-81606B1908C3}" type="pres">
      <dgm:prSet presAssocID="{F16ED6DC-A468-4B47-AE32-7EE07E0D991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A99072-F0C3-4D19-9CA6-CE0BF655324E}" type="pres">
      <dgm:prSet presAssocID="{F16ED6DC-A468-4B47-AE32-7EE07E0D991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B673774-3C85-411D-9620-87E10870716E}" type="presOf" srcId="{F16ED6DC-A468-4B47-AE32-7EE07E0D9919}" destId="{F8FEC2C5-8D07-4946-B575-81606B1908C3}" srcOrd="0" destOrd="0" presId="urn:microsoft.com/office/officeart/2005/8/layout/pyramid1"/>
    <dgm:cxn modelId="{4BB06FD2-7EDB-49EB-B153-1727E9AF39D5}" type="presOf" srcId="{EC76B4CA-587D-40C4-AC2A-5BD6AD94715C}" destId="{123D8996-1305-4135-B82A-EF8C26456B36}" srcOrd="0" destOrd="0" presId="urn:microsoft.com/office/officeart/2005/8/layout/pyramid1"/>
    <dgm:cxn modelId="{18415FF3-BD01-4916-B936-4C5349D95300}" srcId="{3FA8EBDD-4278-4CEE-9168-BBB9A626326D}" destId="{26B50268-81B1-43FA-A8E0-1059E0398FE1}" srcOrd="1" destOrd="0" parTransId="{DDB64228-BD26-4F36-A6BD-6E6F85F15E2D}" sibTransId="{4C0A2B6A-3036-4CBC-A60C-D7952BECF870}"/>
    <dgm:cxn modelId="{A5EEC266-57A3-4861-85BD-7A349987B3F9}" srcId="{3FA8EBDD-4278-4CEE-9168-BBB9A626326D}" destId="{F16ED6DC-A468-4B47-AE32-7EE07E0D9919}" srcOrd="2" destOrd="0" parTransId="{33FED1CF-3614-4E43-BDCA-5E6BE2DB44F3}" sibTransId="{D5A0556C-1838-4566-BAA9-5E6B9F7634F7}"/>
    <dgm:cxn modelId="{4442A22A-B8F0-4098-87D8-D61347835FB0}" type="presOf" srcId="{EC76B4CA-587D-40C4-AC2A-5BD6AD94715C}" destId="{80AF25ED-9225-45FD-B1EB-602BA37EFA35}" srcOrd="1" destOrd="0" presId="urn:microsoft.com/office/officeart/2005/8/layout/pyramid1"/>
    <dgm:cxn modelId="{E21164AF-83D2-4C0D-AAA7-F230AEF05F5E}" type="presOf" srcId="{26B50268-81B1-43FA-A8E0-1059E0398FE1}" destId="{4A591E08-032D-4B53-8AA5-910CE7E5E60C}" srcOrd="1" destOrd="0" presId="urn:microsoft.com/office/officeart/2005/8/layout/pyramid1"/>
    <dgm:cxn modelId="{F3967A6F-04AE-4FF2-924C-49E7F50C497A}" type="presOf" srcId="{F16ED6DC-A468-4B47-AE32-7EE07E0D9919}" destId="{CEA99072-F0C3-4D19-9CA6-CE0BF655324E}" srcOrd="1" destOrd="0" presId="urn:microsoft.com/office/officeart/2005/8/layout/pyramid1"/>
    <dgm:cxn modelId="{473CF027-E7AC-4804-9F4D-04ADC369B649}" srcId="{3FA8EBDD-4278-4CEE-9168-BBB9A626326D}" destId="{EC76B4CA-587D-40C4-AC2A-5BD6AD94715C}" srcOrd="0" destOrd="0" parTransId="{5D984326-92D6-4AEE-A413-0A4965C4D741}" sibTransId="{524830C4-5E47-441A-9EB3-A71023FE82FB}"/>
    <dgm:cxn modelId="{66C4F9E4-106F-4CE8-94F3-171C72C5AFB9}" type="presOf" srcId="{3FA8EBDD-4278-4CEE-9168-BBB9A626326D}" destId="{907EF677-DA29-4FE1-8BD3-531E035D49EF}" srcOrd="0" destOrd="0" presId="urn:microsoft.com/office/officeart/2005/8/layout/pyramid1"/>
    <dgm:cxn modelId="{49FA8293-7224-4BEF-AA48-93F49D5EE155}" type="presOf" srcId="{26B50268-81B1-43FA-A8E0-1059E0398FE1}" destId="{DAAD4752-6F8B-45AF-B894-4A316D63B2F8}" srcOrd="0" destOrd="0" presId="urn:microsoft.com/office/officeart/2005/8/layout/pyramid1"/>
    <dgm:cxn modelId="{402B38EA-0508-49CC-9B52-F0303BCF3EAC}" type="presParOf" srcId="{907EF677-DA29-4FE1-8BD3-531E035D49EF}" destId="{444E01F1-B1A6-4CC8-925B-017F28AA5E74}" srcOrd="0" destOrd="0" presId="urn:microsoft.com/office/officeart/2005/8/layout/pyramid1"/>
    <dgm:cxn modelId="{414C13AB-8E4F-4DAD-9EEC-8E27AEE344EB}" type="presParOf" srcId="{444E01F1-B1A6-4CC8-925B-017F28AA5E74}" destId="{123D8996-1305-4135-B82A-EF8C26456B36}" srcOrd="0" destOrd="0" presId="urn:microsoft.com/office/officeart/2005/8/layout/pyramid1"/>
    <dgm:cxn modelId="{9CB9D356-A443-4F67-84DB-58E2C0E1A40E}" type="presParOf" srcId="{444E01F1-B1A6-4CC8-925B-017F28AA5E74}" destId="{80AF25ED-9225-45FD-B1EB-602BA37EFA35}" srcOrd="1" destOrd="0" presId="urn:microsoft.com/office/officeart/2005/8/layout/pyramid1"/>
    <dgm:cxn modelId="{ABD890B8-1D97-4D3F-8712-05C87B8957C8}" type="presParOf" srcId="{907EF677-DA29-4FE1-8BD3-531E035D49EF}" destId="{5EA8E5EE-E64D-4EE5-AD38-BCEF34630E6D}" srcOrd="1" destOrd="0" presId="urn:microsoft.com/office/officeart/2005/8/layout/pyramid1"/>
    <dgm:cxn modelId="{99AB37CA-7A1D-4B6B-ABB7-840C41026848}" type="presParOf" srcId="{5EA8E5EE-E64D-4EE5-AD38-BCEF34630E6D}" destId="{DAAD4752-6F8B-45AF-B894-4A316D63B2F8}" srcOrd="0" destOrd="0" presId="urn:microsoft.com/office/officeart/2005/8/layout/pyramid1"/>
    <dgm:cxn modelId="{6D110E68-A9B2-4CE0-82BC-4F5265A70970}" type="presParOf" srcId="{5EA8E5EE-E64D-4EE5-AD38-BCEF34630E6D}" destId="{4A591E08-032D-4B53-8AA5-910CE7E5E60C}" srcOrd="1" destOrd="0" presId="urn:microsoft.com/office/officeart/2005/8/layout/pyramid1"/>
    <dgm:cxn modelId="{1EF82975-7F6E-4DB1-BDF6-F81AAACB3460}" type="presParOf" srcId="{907EF677-DA29-4FE1-8BD3-531E035D49EF}" destId="{B95131D9-A0F8-42C6-B592-950F43A989FA}" srcOrd="2" destOrd="0" presId="urn:microsoft.com/office/officeart/2005/8/layout/pyramid1"/>
    <dgm:cxn modelId="{78148077-7103-464E-A036-B098F6C39BBF}" type="presParOf" srcId="{B95131D9-A0F8-42C6-B592-950F43A989FA}" destId="{F8FEC2C5-8D07-4946-B575-81606B1908C3}" srcOrd="0" destOrd="0" presId="urn:microsoft.com/office/officeart/2005/8/layout/pyramid1"/>
    <dgm:cxn modelId="{007F7B0B-A878-433F-B868-EE7F6FC7FDBD}" type="presParOf" srcId="{B95131D9-A0F8-42C6-B592-950F43A989FA}" destId="{CEA99072-F0C3-4D19-9CA6-CE0BF655324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6F545-62E0-4526-97D3-993E8B5884D1}" type="doc">
      <dgm:prSet loTypeId="urn:microsoft.com/office/officeart/2005/8/layout/h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D6C0F2D-5724-4D6D-933A-CFC769156734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集团客户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F69521-8B86-48CD-A4D4-E131CCFB9383}" cxnId="{438CF16B-9843-47D1-9873-CCB383A04BB3}" type="parTrans">
      <dgm:prSet/>
      <dgm:spPr/>
      <dgm:t>
        <a:bodyPr/>
        <a:lstStyle/>
        <a:p>
          <a:endParaRPr lang="zh-CN" altLang="en-US"/>
        </a:p>
      </dgm:t>
    </dgm:pt>
    <dgm:pt modelId="{0DDB31FF-1315-4080-B3D1-8FD65E1A36C9}" cxnId="{438CF16B-9843-47D1-9873-CCB383A04BB3}" type="sibTrans">
      <dgm:prSet/>
      <dgm:spPr/>
      <dgm:t>
        <a:bodyPr/>
        <a:lstStyle/>
        <a:p>
          <a:endParaRPr lang="zh-CN" altLang="en-US"/>
        </a:p>
      </dgm:t>
    </dgm:pt>
    <dgm:pt modelId="{6BE29AD0-66C1-4404-8942-045C697B408E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提高车辆管理效率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C10F93-8D80-4D45-A3D9-F1628E292A44}" cxnId="{31979979-4133-437F-866D-8DCE2E171FE9}" type="parTrans">
      <dgm:prSet/>
      <dgm:spPr/>
      <dgm:t>
        <a:bodyPr/>
        <a:lstStyle/>
        <a:p>
          <a:endParaRPr lang="zh-CN" altLang="en-US"/>
        </a:p>
      </dgm:t>
    </dgm:pt>
    <dgm:pt modelId="{FBCA67AE-D593-4432-ABDA-FC3CD7BE8119}" cxnId="{31979979-4133-437F-866D-8DCE2E171FE9}" type="sibTrans">
      <dgm:prSet/>
      <dgm:spPr/>
      <dgm:t>
        <a:bodyPr/>
        <a:lstStyle/>
        <a:p>
          <a:endParaRPr lang="zh-CN" altLang="en-US"/>
        </a:p>
      </dgm:t>
    </dgm:pt>
    <dgm:pt modelId="{1E0345B5-72F3-46E4-ACF6-85DD71562DB9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降低运营成本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7CEF78-4C80-496C-9C3F-99F085B5AAEC}" cxnId="{582E472F-FE56-4639-9392-9912460954A9}" type="parTrans">
      <dgm:prSet/>
      <dgm:spPr/>
      <dgm:t>
        <a:bodyPr/>
        <a:lstStyle/>
        <a:p>
          <a:endParaRPr lang="zh-CN" altLang="en-US"/>
        </a:p>
      </dgm:t>
    </dgm:pt>
    <dgm:pt modelId="{430F8F78-54AF-475C-A8D3-D9F58FF72323}" cxnId="{582E472F-FE56-4639-9392-9912460954A9}" type="sibTrans">
      <dgm:prSet/>
      <dgm:spPr/>
      <dgm:t>
        <a:bodyPr/>
        <a:lstStyle/>
        <a:p>
          <a:endParaRPr lang="zh-CN" altLang="en-US"/>
        </a:p>
      </dgm:t>
    </dgm:pt>
    <dgm:pt modelId="{DA471B3F-E2FE-4F00-940E-159DCE0BB765}">
      <dgm:prSet phldrT="[文本]" custT="1"/>
      <dgm:spPr/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确保车辆安全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086555-6166-4454-9AA2-749EA4322D93}" cxnId="{DCA6564D-9AD3-4C99-A07D-CC74AA96BDA6}" type="parTrans">
      <dgm:prSet/>
      <dgm:spPr/>
      <dgm:t>
        <a:bodyPr/>
        <a:lstStyle/>
        <a:p>
          <a:endParaRPr lang="zh-CN" altLang="en-US"/>
        </a:p>
      </dgm:t>
    </dgm:pt>
    <dgm:pt modelId="{4E76A3A1-A5FA-4D92-969F-5BB4DDD7B6CE}" cxnId="{DCA6564D-9AD3-4C99-A07D-CC74AA96BDA6}" type="sibTrans">
      <dgm:prSet/>
      <dgm:spPr/>
      <dgm:t>
        <a:bodyPr/>
        <a:lstStyle/>
        <a:p>
          <a:endParaRPr lang="zh-CN" altLang="en-US"/>
        </a:p>
      </dgm:t>
    </dgm:pt>
    <dgm:pt modelId="{FD0E7681-C9F8-46EF-93C1-3DFF6B86EA07}">
      <dgm:prSet phldrT="[文本]"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个人客户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2AD2D3-62CE-4257-AC28-EAA29F62085A}" cxnId="{0D20CC01-7CE9-40BA-A558-25EFF13C1720}" type="parTrans">
      <dgm:prSet/>
      <dgm:spPr/>
      <dgm:t>
        <a:bodyPr/>
        <a:lstStyle/>
        <a:p>
          <a:endParaRPr lang="zh-CN" altLang="en-US"/>
        </a:p>
      </dgm:t>
    </dgm:pt>
    <dgm:pt modelId="{0B6FEE84-5433-4C4F-A070-B44AD0D827C9}" cxnId="{0D20CC01-7CE9-40BA-A558-25EFF13C1720}" type="sibTrans">
      <dgm:prSet/>
      <dgm:spPr/>
      <dgm:t>
        <a:bodyPr/>
        <a:lstStyle/>
        <a:p>
          <a:endParaRPr lang="zh-CN" altLang="en-US"/>
        </a:p>
      </dgm:t>
    </dgm:pt>
    <dgm:pt modelId="{28A4AD78-3E8A-4BDA-BACA-F48616DC661F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精确掌握爱车信息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321CA7-2513-4B48-A72B-B776C0C97B37}" cxnId="{6DACE6E2-422B-4A55-B4C8-99EDF0A5630F}" type="parTrans">
      <dgm:prSet/>
      <dgm:spPr/>
    </dgm:pt>
    <dgm:pt modelId="{6CDF1BE5-2344-4C33-9A16-58B73A9A5FC0}" cxnId="{6DACE6E2-422B-4A55-B4C8-99EDF0A5630F}" type="sibTrans">
      <dgm:prSet/>
      <dgm:spPr/>
    </dgm:pt>
    <dgm:pt modelId="{230A78B7-0696-4BA5-9156-393040900421}">
      <dgm:prSet phldr="0" custT="1"/>
      <dgm:spPr/>
      <dgm:t>
        <a:bodyPr vert="horz" wrap="square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轻松保障爱车安全</a:t>
          </a: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B5E457-66D6-46EC-8D0C-DDEF2FD5D633}" cxnId="{C221CA69-83FD-4578-B57D-AE6FC00B2374}" type="parTrans">
      <dgm:prSet/>
      <dgm:spPr/>
    </dgm:pt>
    <dgm:pt modelId="{E62DF7B2-66F0-4104-9341-25E842AFE87F}" cxnId="{C221CA69-83FD-4578-B57D-AE6FC00B2374}" type="sibTrans">
      <dgm:prSet/>
      <dgm:spPr/>
    </dgm:pt>
    <dgm:pt modelId="{21033F0E-C579-459C-8AF5-6F1E9108D8D6}" type="pres">
      <dgm:prSet presAssocID="{5E16F545-62E0-4526-97D3-993E8B5884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E7CE6A-01D5-42BE-A927-E4632B7176A3}" type="pres">
      <dgm:prSet presAssocID="{CD6C0F2D-5724-4D6D-933A-CFC76915673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B27C7F-E216-406C-AE5D-2857CF103624}" type="pres">
      <dgm:prSet presAssocID="{0DDB31FF-1315-4080-B3D1-8FD65E1A36C9}" presName="sibTrans" presStyleCnt="0"/>
      <dgm:spPr/>
    </dgm:pt>
    <dgm:pt modelId="{8C0E8565-E969-40A4-925E-816E8AE9DDE9}" type="pres">
      <dgm:prSet presAssocID="{FD0E7681-C9F8-46EF-93C1-3DFF6B86EA0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8CF16B-9843-47D1-9873-CCB383A04BB3}" srcId="{5E16F545-62E0-4526-97D3-993E8B5884D1}" destId="{CD6C0F2D-5724-4D6D-933A-CFC769156734}" srcOrd="0" destOrd="0" parTransId="{29F69521-8B86-48CD-A4D4-E131CCFB9383}" sibTransId="{0DDB31FF-1315-4080-B3D1-8FD65E1A36C9}"/>
    <dgm:cxn modelId="{31979979-4133-437F-866D-8DCE2E171FE9}" srcId="{CD6C0F2D-5724-4D6D-933A-CFC769156734}" destId="{6BE29AD0-66C1-4404-8942-045C697B408E}" srcOrd="0" destOrd="0" parTransId="{BCC10F93-8D80-4D45-A3D9-F1628E292A44}" sibTransId="{FBCA67AE-D593-4432-ABDA-FC3CD7BE8119}"/>
    <dgm:cxn modelId="{582E472F-FE56-4639-9392-9912460954A9}" srcId="{CD6C0F2D-5724-4D6D-933A-CFC769156734}" destId="{1E0345B5-72F3-46E4-ACF6-85DD71562DB9}" srcOrd="1" destOrd="0" parTransId="{6F7CEF78-4C80-496C-9C3F-99F085B5AAEC}" sibTransId="{430F8F78-54AF-475C-A8D3-D9F58FF72323}"/>
    <dgm:cxn modelId="{DCA6564D-9AD3-4C99-A07D-CC74AA96BDA6}" srcId="{CD6C0F2D-5724-4D6D-933A-CFC769156734}" destId="{DA471B3F-E2FE-4F00-940E-159DCE0BB765}" srcOrd="2" destOrd="0" parTransId="{E1086555-6166-4454-9AA2-749EA4322D93}" sibTransId="{4E76A3A1-A5FA-4D92-969F-5BB4DDD7B6CE}"/>
    <dgm:cxn modelId="{0D20CC01-7CE9-40BA-A558-25EFF13C1720}" srcId="{5E16F545-62E0-4526-97D3-993E8B5884D1}" destId="{FD0E7681-C9F8-46EF-93C1-3DFF6B86EA07}" srcOrd="1" destOrd="0" parTransId="{862AD2D3-62CE-4257-AC28-EAA29F62085A}" sibTransId="{0B6FEE84-5433-4C4F-A070-B44AD0D827C9}"/>
    <dgm:cxn modelId="{6DACE6E2-422B-4A55-B4C8-99EDF0A5630F}" srcId="{FD0E7681-C9F8-46EF-93C1-3DFF6B86EA07}" destId="{28A4AD78-3E8A-4BDA-BACA-F48616DC661F}" srcOrd="0" destOrd="1" parTransId="{0E321CA7-2513-4B48-A72B-B776C0C97B37}" sibTransId="{6CDF1BE5-2344-4C33-9A16-58B73A9A5FC0}"/>
    <dgm:cxn modelId="{C221CA69-83FD-4578-B57D-AE6FC00B2374}" srcId="{FD0E7681-C9F8-46EF-93C1-3DFF6B86EA07}" destId="{230A78B7-0696-4BA5-9156-393040900421}" srcOrd="1" destOrd="1" parTransId="{A4B5E457-66D6-46EC-8D0C-DDEF2FD5D633}" sibTransId="{E62DF7B2-66F0-4104-9341-25E842AFE87F}"/>
    <dgm:cxn modelId="{3323241E-235C-4D03-9817-A2A58B1B4D65}" type="presOf" srcId="{5E16F545-62E0-4526-97D3-993E8B5884D1}" destId="{21033F0E-C579-459C-8AF5-6F1E9108D8D6}" srcOrd="0" destOrd="0" presId="urn:microsoft.com/office/officeart/2005/8/layout/hList6"/>
    <dgm:cxn modelId="{007F2FC8-8DDB-4004-8847-D65BA5CD44DB}" type="presParOf" srcId="{21033F0E-C579-459C-8AF5-6F1E9108D8D6}" destId="{EEE7CE6A-01D5-42BE-A927-E4632B7176A3}" srcOrd="0" destOrd="0" presId="urn:microsoft.com/office/officeart/2005/8/layout/hList6"/>
    <dgm:cxn modelId="{6732B9C5-D241-4E42-BF6E-89212C65C0D1}" type="presOf" srcId="{CD6C0F2D-5724-4D6D-933A-CFC769156734}" destId="{EEE7CE6A-01D5-42BE-A927-E4632B7176A3}" srcOrd="0" destOrd="0" presId="urn:microsoft.com/office/officeart/2005/8/layout/hList6"/>
    <dgm:cxn modelId="{F286E0DB-6053-4274-B688-48AADCC020F8}" type="presOf" srcId="{6BE29AD0-66C1-4404-8942-045C697B408E}" destId="{EEE7CE6A-01D5-42BE-A927-E4632B7176A3}" srcOrd="0" destOrd="1" presId="urn:microsoft.com/office/officeart/2005/8/layout/hList6"/>
    <dgm:cxn modelId="{A1BE74D6-CAA7-40C3-BAA7-2C752305F908}" type="presOf" srcId="{1E0345B5-72F3-46E4-ACF6-85DD71562DB9}" destId="{EEE7CE6A-01D5-42BE-A927-E4632B7176A3}" srcOrd="0" destOrd="2" presId="urn:microsoft.com/office/officeart/2005/8/layout/hList6"/>
    <dgm:cxn modelId="{C72434D3-9633-4B04-89C0-62276805B878}" type="presOf" srcId="{DA471B3F-E2FE-4F00-940E-159DCE0BB765}" destId="{EEE7CE6A-01D5-42BE-A927-E4632B7176A3}" srcOrd="0" destOrd="3" presId="urn:microsoft.com/office/officeart/2005/8/layout/hList6"/>
    <dgm:cxn modelId="{4C5FE27C-2941-4E36-BDB5-9F53D29AB7AC}" type="presParOf" srcId="{21033F0E-C579-459C-8AF5-6F1E9108D8D6}" destId="{2BB27C7F-E216-406C-AE5D-2857CF103624}" srcOrd="1" destOrd="0" presId="urn:microsoft.com/office/officeart/2005/8/layout/hList6"/>
    <dgm:cxn modelId="{3DF1AC51-A421-4090-BE7C-027DDCBD8CE4}" type="presParOf" srcId="{21033F0E-C579-459C-8AF5-6F1E9108D8D6}" destId="{8C0E8565-E969-40A4-925E-816E8AE9DDE9}" srcOrd="2" destOrd="0" presId="urn:microsoft.com/office/officeart/2005/8/layout/hList6"/>
    <dgm:cxn modelId="{3757CE06-543A-4481-8CE0-95D96D709255}" type="presOf" srcId="{FD0E7681-C9F8-46EF-93C1-3DFF6B86EA07}" destId="{8C0E8565-E969-40A4-925E-816E8AE9DDE9}" srcOrd="0" destOrd="0" presId="urn:microsoft.com/office/officeart/2005/8/layout/hList6"/>
    <dgm:cxn modelId="{7DEFC810-1639-489D-8798-809120C2B2CB}" type="presOf" srcId="{28A4AD78-3E8A-4BDA-BACA-F48616DC661F}" destId="{8C0E8565-E969-40A4-925E-816E8AE9DDE9}" srcOrd="0" destOrd="1" presId="urn:microsoft.com/office/officeart/2005/8/layout/hList6"/>
    <dgm:cxn modelId="{D08358D9-ED3A-4D8B-B366-26703BD0BFDE}" type="presOf" srcId="{230A78B7-0696-4BA5-9156-393040900421}" destId="{8C0E8565-E969-40A4-925E-816E8AE9DDE9}" srcOrd="0" destOrd="2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relationship" loCatId="relationship" qsTypeId="urn:microsoft.com/office/officeart/2005/8/quickstyle/simple4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1D7F6E08-72A6-46CC-8870-C881D1493500}">
      <dgm:prSet phldrT="[文本]" phldr="0" custT="0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爱视畅联代理商</a:t>
          </a:r>
          <a:endParaRPr lang="zh-CN" altLang="en-US"/>
        </a:p>
      </dgm:t>
    </dgm:pt>
    <dgm:pt modelId="{59A2FE02-4165-4339-BF9A-AEAE1424E52B}" cxnId="{76B13562-9AB4-4215-A2E7-9D9D5CC58982}" type="parTrans">
      <dgm:prSet/>
      <dgm:spPr/>
      <dgm:t>
        <a:bodyPr/>
        <a:p>
          <a:endParaRPr lang="zh-CN" altLang="en-US"/>
        </a:p>
      </dgm:t>
    </dgm:pt>
    <dgm:pt modelId="{E44612D1-CAFE-4D30-B4AA-78C3474158AA}" cxnId="{76B13562-9AB4-4215-A2E7-9D9D5CC58982}" type="sibTrans">
      <dgm:prSet/>
      <dgm:spPr/>
      <dgm:t>
        <a:bodyPr/>
        <a:p>
          <a:endParaRPr lang="zh-CN" altLang="en-US"/>
        </a:p>
      </dgm:t>
    </dgm:pt>
    <dgm:pt modelId="{D15727BE-4BB4-41E2-BFCD-1CE00CE9A014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sym typeface="+mn-ea"/>
            </a:rPr>
            <a:t>要具备 “车辆定位终端”产品的安装、培训及售后服务能力</a:t>
          </a:r>
          <a:r>
            <a:rPr lang="zh-CN" altLang="en-US" sz="1600"/>
            <a:t/>
          </a:r>
          <a:endParaRPr lang="zh-CN" altLang="en-US" sz="1600"/>
        </a:p>
      </dgm:t>
    </dgm:pt>
    <dgm:pt modelId="{1F3BA15B-B772-426D-8549-F05D47B0B0FC}" cxnId="{CB21AF55-BD51-4C92-A362-73D1107B0B39}" type="parTrans">
      <dgm:prSet/>
      <dgm:spPr/>
      <dgm:t>
        <a:bodyPr/>
        <a:p>
          <a:endParaRPr lang="zh-CN" altLang="en-US"/>
        </a:p>
      </dgm:t>
    </dgm:pt>
    <dgm:pt modelId="{021F6AB3-21C2-4079-A40A-CA1B5C51BD93}" cxnId="{CB21AF55-BD51-4C92-A362-73D1107B0B39}" type="sibTrans">
      <dgm:prSet/>
      <dgm:spPr/>
      <dgm:t>
        <a:bodyPr/>
        <a:p>
          <a:endParaRPr lang="zh-CN" altLang="en-US"/>
        </a:p>
      </dgm:t>
    </dgm:pt>
    <dgm:pt modelId="{24DAAE02-02E7-4412-8074-A0C4CAA380D7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sym typeface="+mn-ea"/>
            </a:rPr>
            <a:t>代理商要有相应的客户群和较强的市场推广能力，能够独立开拓市场</a:t>
          </a:r>
          <a:r>
            <a:rPr lang="zh-CN" altLang="en-US" sz="1600"/>
            <a:t/>
          </a:r>
          <a:endParaRPr lang="zh-CN" altLang="en-US" sz="1600"/>
        </a:p>
      </dgm:t>
    </dgm:pt>
    <dgm:pt modelId="{A85E77B5-A1A5-43C8-9868-413E99F101A0}" cxnId="{5976F5EF-3758-44D2-90BA-24FBB6491A40}" type="parTrans">
      <dgm:prSet/>
      <dgm:spPr/>
      <dgm:t>
        <a:bodyPr/>
        <a:p>
          <a:endParaRPr lang="zh-CN" altLang="en-US"/>
        </a:p>
      </dgm:t>
    </dgm:pt>
    <dgm:pt modelId="{E253A3F8-AA58-4BB8-A0BD-0BB7ECC546C3}" cxnId="{5976F5EF-3758-44D2-90BA-24FBB6491A40}" type="sibTrans">
      <dgm:prSet/>
      <dgm:spPr/>
      <dgm:t>
        <a:bodyPr/>
        <a:p>
          <a:endParaRPr lang="zh-CN" altLang="en-US"/>
        </a:p>
      </dgm:t>
    </dgm:pt>
    <dgm:pt modelId="{A5880797-7454-4E44-8518-F4D8354F0963}">
      <dgm:prSet phldrT="[文本]" phldr="0" custT="1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sym typeface="+mn-ea"/>
            </a:rPr>
            <a:t>定期提交市场推广计划、总结，做好市场推广工作和用户服务工作</a:t>
          </a:r>
          <a:r>
            <a:rPr lang="zh-CN" altLang="en-US" sz="1600"/>
            <a:t/>
          </a:r>
          <a:endParaRPr lang="zh-CN" altLang="en-US" sz="1600"/>
        </a:p>
      </dgm:t>
    </dgm:pt>
    <dgm:pt modelId="{96CD46E7-D239-40C7-B5C4-376FEEE43C15}" cxnId="{52E1F343-F8FF-4A93-BC26-5807153AF22E}" type="parTrans">
      <dgm:prSet/>
      <dgm:spPr/>
      <dgm:t>
        <a:bodyPr/>
        <a:p>
          <a:endParaRPr lang="zh-CN" altLang="en-US"/>
        </a:p>
      </dgm:t>
    </dgm:pt>
    <dgm:pt modelId="{0076998F-56E1-4A10-A709-E2811BD7C4FB}" cxnId="{52E1F343-F8FF-4A93-BC26-5807153AF22E}" type="sibTrans">
      <dgm:prSet/>
      <dgm:spPr/>
      <dgm:t>
        <a:bodyPr/>
        <a:p>
          <a:endParaRPr lang="zh-CN" altLang="en-US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2502C2-594A-4A13-A5FF-5CD5841BD847}" type="pres">
      <dgm:prSet presAssocID="{1D7F6E08-72A6-46CC-8870-C881D1493500}" presName="centerShape" presStyleLbl="node0" presStyleIdx="0" presStyleCnt="1"/>
      <dgm:spPr/>
    </dgm:pt>
    <dgm:pt modelId="{B849A6F3-9933-4C36-AF65-6098308CBC3C}" type="pres">
      <dgm:prSet presAssocID="{1F3BA15B-B772-426D-8549-F05D47B0B0FC}" presName="parTrans" presStyleLbl="bgSibTrans2D1" presStyleIdx="0" presStyleCnt="3"/>
      <dgm:spPr/>
    </dgm:pt>
    <dgm:pt modelId="{B1756079-1332-4090-9A47-D2C0EDB7FB22}" type="pres">
      <dgm:prSet presAssocID="{D15727BE-4BB4-41E2-BFCD-1CE00CE9A014}" presName="node" presStyleLbl="node1" presStyleIdx="0" presStyleCnt="3">
        <dgm:presLayoutVars>
          <dgm:bulletEnabled val="1"/>
        </dgm:presLayoutVars>
      </dgm:prSet>
      <dgm:spPr/>
    </dgm:pt>
    <dgm:pt modelId="{8A478794-BDE0-4AD6-9479-89CDBFC37EB7}" type="pres">
      <dgm:prSet presAssocID="{A85E77B5-A1A5-43C8-9868-413E99F101A0}" presName="parTrans" presStyleLbl="bgSibTrans2D1" presStyleIdx="1" presStyleCnt="3"/>
      <dgm:spPr/>
    </dgm:pt>
    <dgm:pt modelId="{3868CDED-247C-4EE9-95A2-ED400A267946}" type="pres">
      <dgm:prSet presAssocID="{24DAAE02-02E7-4412-8074-A0C4CAA380D7}" presName="node" presStyleLbl="node1" presStyleIdx="1" presStyleCnt="3">
        <dgm:presLayoutVars>
          <dgm:bulletEnabled val="1"/>
        </dgm:presLayoutVars>
      </dgm:prSet>
      <dgm:spPr/>
    </dgm:pt>
    <dgm:pt modelId="{D0718308-59AC-43E6-A882-4828EE4494C2}" type="pres">
      <dgm:prSet presAssocID="{96CD46E7-D239-40C7-B5C4-376FEEE43C15}" presName="parTrans" presStyleLbl="bgSibTrans2D1" presStyleIdx="2" presStyleCnt="3"/>
      <dgm:spPr/>
    </dgm:pt>
    <dgm:pt modelId="{5E0D0BC9-3E91-4623-8C1A-C4A70EB3594B}" type="pres">
      <dgm:prSet presAssocID="{A5880797-7454-4E44-8518-F4D8354F0963}" presName="node" presStyleLbl="node1" presStyleIdx="2" presStyleCnt="3">
        <dgm:presLayoutVars>
          <dgm:bulletEnabled val="1"/>
        </dgm:presLayoutVars>
      </dgm:prSet>
      <dgm:spPr/>
    </dgm:pt>
  </dgm:ptLst>
  <dgm:cxnLst>
    <dgm:cxn modelId="{76B13562-9AB4-4215-A2E7-9D9D5CC58982}" srcId="{6068C167-2C01-4B0B-81C4-726248B418D0}" destId="{1D7F6E08-72A6-46CC-8870-C881D1493500}" srcOrd="0" destOrd="0" parTransId="{59A2FE02-4165-4339-BF9A-AEAE1424E52B}" sibTransId="{E44612D1-CAFE-4D30-B4AA-78C3474158AA}"/>
    <dgm:cxn modelId="{CB21AF55-BD51-4C92-A362-73D1107B0B39}" srcId="{1D7F6E08-72A6-46CC-8870-C881D1493500}" destId="{D15727BE-4BB4-41E2-BFCD-1CE00CE9A014}" srcOrd="0" destOrd="0" parTransId="{1F3BA15B-B772-426D-8549-F05D47B0B0FC}" sibTransId="{021F6AB3-21C2-4079-A40A-CA1B5C51BD93}"/>
    <dgm:cxn modelId="{5976F5EF-3758-44D2-90BA-24FBB6491A40}" srcId="{1D7F6E08-72A6-46CC-8870-C881D1493500}" destId="{24DAAE02-02E7-4412-8074-A0C4CAA380D7}" srcOrd="1" destOrd="0" parTransId="{A85E77B5-A1A5-43C8-9868-413E99F101A0}" sibTransId="{E253A3F8-AA58-4BB8-A0BD-0BB7ECC546C3}"/>
    <dgm:cxn modelId="{52E1F343-F8FF-4A93-BC26-5807153AF22E}" srcId="{1D7F6E08-72A6-46CC-8870-C881D1493500}" destId="{A5880797-7454-4E44-8518-F4D8354F0963}" srcOrd="2" destOrd="0" parTransId="{96CD46E7-D239-40C7-B5C4-376FEEE43C15}" sibTransId="{0076998F-56E1-4A10-A709-E2811BD7C4FB}"/>
    <dgm:cxn modelId="{1CDB2D17-F1D3-4A8D-B085-E6E48E5DF9EB}" type="presOf" srcId="{6068C167-2C01-4B0B-81C4-726248B418D0}" destId="{CF42B0CB-CDDD-42A1-B3A1-FBB34F262C63}" srcOrd="0" destOrd="0" presId="urn:microsoft.com/office/officeart/2005/8/layout/radial4"/>
    <dgm:cxn modelId="{97E5B6E9-CBB3-43CB-AD87-156FFB967A44}" type="presParOf" srcId="{CF42B0CB-CDDD-42A1-B3A1-FBB34F262C63}" destId="{B52502C2-594A-4A13-A5FF-5CD5841BD847}" srcOrd="0" destOrd="0" presId="urn:microsoft.com/office/officeart/2005/8/layout/radial4"/>
    <dgm:cxn modelId="{12C64F17-79C3-4545-B3DD-5EB8191216D0}" type="presOf" srcId="{1D7F6E08-72A6-46CC-8870-C881D1493500}" destId="{B52502C2-594A-4A13-A5FF-5CD5841BD847}" srcOrd="0" destOrd="0" presId="urn:microsoft.com/office/officeart/2005/8/layout/radial4"/>
    <dgm:cxn modelId="{D0110AC4-8932-4500-AA20-C27E35056D7D}" type="presParOf" srcId="{CF42B0CB-CDDD-42A1-B3A1-FBB34F262C63}" destId="{B849A6F3-9933-4C36-AF65-6098308CBC3C}" srcOrd="1" destOrd="0" presId="urn:microsoft.com/office/officeart/2005/8/layout/radial4"/>
    <dgm:cxn modelId="{FBCC5356-A061-4160-B50B-ED02DF33CFFD}" type="presOf" srcId="{1F3BA15B-B772-426D-8549-F05D47B0B0FC}" destId="{B849A6F3-9933-4C36-AF65-6098308CBC3C}" srcOrd="0" destOrd="0" presId="urn:microsoft.com/office/officeart/2005/8/layout/radial4"/>
    <dgm:cxn modelId="{50366DF6-4EA8-44D8-91EF-CD83BA0EDF34}" type="presParOf" srcId="{CF42B0CB-CDDD-42A1-B3A1-FBB34F262C63}" destId="{B1756079-1332-4090-9A47-D2C0EDB7FB22}" srcOrd="2" destOrd="0" presId="urn:microsoft.com/office/officeart/2005/8/layout/radial4"/>
    <dgm:cxn modelId="{07502594-C644-4A32-A2F8-43485BE9514F}" type="presOf" srcId="{D15727BE-4BB4-41E2-BFCD-1CE00CE9A014}" destId="{B1756079-1332-4090-9A47-D2C0EDB7FB22}" srcOrd="0" destOrd="0" presId="urn:microsoft.com/office/officeart/2005/8/layout/radial4"/>
    <dgm:cxn modelId="{64BF71A8-BDA2-4817-88EB-90F08E54DDB2}" type="presParOf" srcId="{CF42B0CB-CDDD-42A1-B3A1-FBB34F262C63}" destId="{8A478794-BDE0-4AD6-9479-89CDBFC37EB7}" srcOrd="3" destOrd="0" presId="urn:microsoft.com/office/officeart/2005/8/layout/radial4"/>
    <dgm:cxn modelId="{E2A47BCD-3CE4-4938-861E-604C96A62BBF}" type="presOf" srcId="{A85E77B5-A1A5-43C8-9868-413E99F101A0}" destId="{8A478794-BDE0-4AD6-9479-89CDBFC37EB7}" srcOrd="0" destOrd="0" presId="urn:microsoft.com/office/officeart/2005/8/layout/radial4"/>
    <dgm:cxn modelId="{0EC61D07-A7FE-4BCA-B9B7-60590A4B5967}" type="presParOf" srcId="{CF42B0CB-CDDD-42A1-B3A1-FBB34F262C63}" destId="{3868CDED-247C-4EE9-95A2-ED400A267946}" srcOrd="4" destOrd="0" presId="urn:microsoft.com/office/officeart/2005/8/layout/radial4"/>
    <dgm:cxn modelId="{CEB3D1E1-127D-48FB-8693-86981EBB5F55}" type="presOf" srcId="{24DAAE02-02E7-4412-8074-A0C4CAA380D7}" destId="{3868CDED-247C-4EE9-95A2-ED400A267946}" srcOrd="0" destOrd="0" presId="urn:microsoft.com/office/officeart/2005/8/layout/radial4"/>
    <dgm:cxn modelId="{76E9734A-9F2D-4221-808F-DDF5637B31F3}" type="presParOf" srcId="{CF42B0CB-CDDD-42A1-B3A1-FBB34F262C63}" destId="{D0718308-59AC-43E6-A882-4828EE4494C2}" srcOrd="5" destOrd="0" presId="urn:microsoft.com/office/officeart/2005/8/layout/radial4"/>
    <dgm:cxn modelId="{F7380011-566A-4BCD-B627-84E78EF7C62A}" type="presOf" srcId="{96CD46E7-D239-40C7-B5C4-376FEEE43C15}" destId="{D0718308-59AC-43E6-A882-4828EE4494C2}" srcOrd="0" destOrd="0" presId="urn:microsoft.com/office/officeart/2005/8/layout/radial4"/>
    <dgm:cxn modelId="{59CDD69E-6928-4C9B-9A66-D7A8B677D041}" type="presParOf" srcId="{CF42B0CB-CDDD-42A1-B3A1-FBB34F262C63}" destId="{5E0D0BC9-3E91-4623-8C1A-C4A70EB3594B}" srcOrd="6" destOrd="0" presId="urn:microsoft.com/office/officeart/2005/8/layout/radial4"/>
    <dgm:cxn modelId="{E88F62B6-FE49-4366-A163-548B57DDCFF7}" type="presOf" srcId="{A5880797-7454-4E44-8518-F4D8354F0963}" destId="{5E0D0BC9-3E91-4623-8C1A-C4A70EB3594B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D8996-1305-4135-B82A-EF8C26456B36}">
      <dsp:nvSpPr>
        <dsp:cNvPr id="0" name=""/>
        <dsp:cNvSpPr/>
      </dsp:nvSpPr>
      <dsp:spPr>
        <a:xfrm>
          <a:off x="1688074" y="0"/>
          <a:ext cx="1688074" cy="1061375"/>
        </a:xfrm>
        <a:prstGeom prst="trapezoid">
          <a:avLst>
            <a:gd name="adj" fmla="val 795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6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688074" y="0"/>
        <a:ext cx="1688074" cy="1061375"/>
      </dsp:txXfrm>
    </dsp:sp>
    <dsp:sp modelId="{DAAD4752-6F8B-45AF-B894-4A316D63B2F8}">
      <dsp:nvSpPr>
        <dsp:cNvPr id="0" name=""/>
        <dsp:cNvSpPr/>
      </dsp:nvSpPr>
      <dsp:spPr>
        <a:xfrm>
          <a:off x="844037" y="1061376"/>
          <a:ext cx="3376149" cy="1061375"/>
        </a:xfrm>
        <a:prstGeom prst="trapezoid">
          <a:avLst>
            <a:gd name="adj" fmla="val 795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400" kern="1200" dirty="0"/>
        </a:p>
      </dsp:txBody>
      <dsp:txXfrm>
        <a:off x="1434863" y="1061376"/>
        <a:ext cx="2194497" cy="1061375"/>
      </dsp:txXfrm>
    </dsp:sp>
    <dsp:sp modelId="{F8FEC2C5-8D07-4946-B575-81606B1908C3}">
      <dsp:nvSpPr>
        <dsp:cNvPr id="0" name=""/>
        <dsp:cNvSpPr/>
      </dsp:nvSpPr>
      <dsp:spPr>
        <a:xfrm>
          <a:off x="0" y="2122752"/>
          <a:ext cx="5064223" cy="1061375"/>
        </a:xfrm>
        <a:prstGeom prst="trapezoid">
          <a:avLst>
            <a:gd name="adj" fmla="val 7952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400" kern="1200" dirty="0"/>
        </a:p>
      </dsp:txBody>
      <dsp:txXfrm>
        <a:off x="886239" y="2122752"/>
        <a:ext cx="3291745" cy="10613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4A7E6-CAD6-4CA3-97AA-0B508ECAF392}">
      <dsp:nvSpPr>
        <dsp:cNvPr id="0" name=""/>
        <dsp:cNvSpPr/>
      </dsp:nvSpPr>
      <dsp:spPr>
        <a:xfrm rot="16200000">
          <a:off x="-863197" y="863868"/>
          <a:ext cx="3472160" cy="1744422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保险公司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共享渠道资源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增加客户黏度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增强产业链控制力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16200000">
        <a:off x="-863197" y="863868"/>
        <a:ext cx="3472160" cy="1744422"/>
      </dsp:txXfrm>
    </dsp:sp>
    <dsp:sp modelId="{EEE7CE6A-01D5-42BE-A927-E4632B7176A3}">
      <dsp:nvSpPr>
        <dsp:cNvPr id="0" name=""/>
        <dsp:cNvSpPr/>
      </dsp:nvSpPr>
      <dsp:spPr>
        <a:xfrm rot="16200000">
          <a:off x="1012056" y="863868"/>
          <a:ext cx="3472160" cy="1744422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集团客户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提高车辆管理效率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降低运营成本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确保车辆安全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16200000">
        <a:off x="1012056" y="863868"/>
        <a:ext cx="3472160" cy="1744422"/>
      </dsp:txXfrm>
    </dsp:sp>
    <dsp:sp modelId="{8C0E8565-E969-40A4-925E-816E8AE9DDE9}">
      <dsp:nvSpPr>
        <dsp:cNvPr id="0" name=""/>
        <dsp:cNvSpPr/>
      </dsp:nvSpPr>
      <dsp:spPr>
        <a:xfrm rot="16200000">
          <a:off x="2887309" y="863868"/>
          <a:ext cx="3472160" cy="1744422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个人客户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精确掌握爱车信息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轻松获得爱车服务</a:t>
          </a:r>
          <a:endParaRPr lang="zh-CN" altLang="en-US" sz="1600" kern="1200" dirty="0">
            <a:latin typeface="微软雅黑" pitchFamily="34" charset="-122"/>
            <a:ea typeface="微软雅黑" pitchFamily="34" charset="-122"/>
          </a:endParaRPr>
        </a:p>
      </dsp:txBody>
      <dsp:txXfrm rot="16200000">
        <a:off x="2887309" y="863868"/>
        <a:ext cx="3472160" cy="1744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014460" cy="3986530"/>
        <a:chOff x="0" y="0"/>
        <a:chExt cx="9014460" cy="3986530"/>
      </a:xfrm>
    </dsp:grpSpPr>
    <dsp:sp modelId="{B52502C2-594A-4A13-A5FF-5CD5841BD847}">
      <dsp:nvSpPr>
        <dsp:cNvPr id="3" name="椭圆 2"/>
        <dsp:cNvSpPr/>
      </dsp:nvSpPr>
      <dsp:spPr bwMode="white">
        <a:xfrm>
          <a:off x="3597008" y="2166087"/>
          <a:ext cx="1820443" cy="1820443"/>
        </a:xfrm>
        <a:prstGeom prst="ellipse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7145" tIns="17145" rIns="17145" bIns="17145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爱视畅联代理商</a:t>
          </a:r>
          <a:endParaRPr lang="zh-CN" altLang="en-US"/>
        </a:p>
      </dsp:txBody>
      <dsp:txXfrm>
        <a:off x="3597008" y="2166087"/>
        <a:ext cx="1820443" cy="1820443"/>
      </dsp:txXfrm>
    </dsp:sp>
    <dsp:sp modelId="{B849A6F3-9933-4C36-AF65-6098308CBC3C}">
      <dsp:nvSpPr>
        <dsp:cNvPr id="4" name="左箭头 3"/>
        <dsp:cNvSpPr/>
      </dsp:nvSpPr>
      <dsp:spPr bwMode="white">
        <a:xfrm rot="12899999">
          <a:off x="2461159" y="1871996"/>
          <a:ext cx="1393231" cy="518826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 rot="12899999">
        <a:off x="2461159" y="1871996"/>
        <a:ext cx="1393231" cy="518826"/>
      </dsp:txXfrm>
    </dsp:sp>
    <dsp:sp modelId="{B1756079-1332-4090-9A47-D2C0EDB7FB22}">
      <dsp:nvSpPr>
        <dsp:cNvPr id="5" name="圆角矩形 4"/>
        <dsp:cNvSpPr/>
      </dsp:nvSpPr>
      <dsp:spPr bwMode="white">
        <a:xfrm>
          <a:off x="1689219" y="1016824"/>
          <a:ext cx="1729421" cy="1383537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sym typeface="+mn-ea"/>
            </a:rPr>
            <a:t>要具备 “车辆定位终端”产品的安装、培训及售后服务能力</a:t>
          </a:r>
          <a:endParaRPr lang="zh-CN" altLang="en-US" sz="1600"/>
        </a:p>
      </dsp:txBody>
      <dsp:txXfrm>
        <a:off x="1689219" y="1016824"/>
        <a:ext cx="1729421" cy="1383537"/>
      </dsp:txXfrm>
    </dsp:sp>
    <dsp:sp modelId="{8A478794-BDE0-4AD6-9479-89CDBFC37EB7}">
      <dsp:nvSpPr>
        <dsp:cNvPr id="6" name="左箭头 5"/>
        <dsp:cNvSpPr/>
      </dsp:nvSpPr>
      <dsp:spPr bwMode="white">
        <a:xfrm rot="16199999">
          <a:off x="3810615" y="1169514"/>
          <a:ext cx="1393231" cy="518826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 rot="16199999">
        <a:off x="3810615" y="1169514"/>
        <a:ext cx="1393231" cy="518826"/>
      </dsp:txXfrm>
    </dsp:sp>
    <dsp:sp modelId="{3868CDED-247C-4EE9-95A2-ED400A267946}">
      <dsp:nvSpPr>
        <dsp:cNvPr id="7" name="圆角矩形 6"/>
        <dsp:cNvSpPr/>
      </dsp:nvSpPr>
      <dsp:spPr bwMode="white">
        <a:xfrm>
          <a:off x="3642520" y="0"/>
          <a:ext cx="1729421" cy="1383537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sym typeface="+mn-ea"/>
            </a:rPr>
            <a:t>代理商要有相应的客户群和较强的市场推广能力，能够独立开拓市场</a:t>
          </a:r>
          <a:endParaRPr lang="zh-CN" altLang="en-US" sz="1600"/>
        </a:p>
      </dsp:txBody>
      <dsp:txXfrm>
        <a:off x="3642520" y="0"/>
        <a:ext cx="1729421" cy="1383537"/>
      </dsp:txXfrm>
    </dsp:sp>
    <dsp:sp modelId="{D0718308-59AC-43E6-A882-4828EE4494C2}">
      <dsp:nvSpPr>
        <dsp:cNvPr id="8" name="左箭头 7"/>
        <dsp:cNvSpPr/>
      </dsp:nvSpPr>
      <dsp:spPr bwMode="white">
        <a:xfrm rot="-2099999">
          <a:off x="5160070" y="1871996"/>
          <a:ext cx="1393231" cy="518826"/>
        </a:xfrm>
        <a:prstGeom prst="lef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Xfrm rot="-2099999">
        <a:off x="5160070" y="1871996"/>
        <a:ext cx="1393231" cy="518826"/>
      </dsp:txXfrm>
    </dsp:sp>
    <dsp:sp modelId="{5E0D0BC9-3E91-4623-8C1A-C4A70EB3594B}">
      <dsp:nvSpPr>
        <dsp:cNvPr id="9" name="圆角矩形 8"/>
        <dsp:cNvSpPr/>
      </dsp:nvSpPr>
      <dsp:spPr bwMode="white">
        <a:xfrm>
          <a:off x="5595820" y="1016824"/>
          <a:ext cx="1729421" cy="1383537"/>
        </a:xfrm>
        <a:prstGeom prst="roundRect">
          <a:avLst>
            <a:gd name="adj" fmla="val 10000"/>
          </a:avLst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30480" tIns="30480" rIns="30480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dirty="0" smtClean="0">
              <a:sym typeface="+mn-ea"/>
            </a:rPr>
            <a:t>定期提交市场推广计划、总结，做好市场推广工作和用户服务工作</a:t>
          </a:r>
          <a:endParaRPr lang="zh-CN" altLang="en-US" sz="1600"/>
        </a:p>
      </dsp:txBody>
      <dsp:txXfrm>
        <a:off x="5595820" y="1016824"/>
        <a:ext cx="1729421" cy="1383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AF30A-C067-4237-ADF9-0DD99BF8A7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15A0-15D8-434C-B425-69CF357587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15A0-15D8-434C-B425-69CF357587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15A0-15D8-434C-B425-69CF357587F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15A0-15D8-434C-B425-69CF357587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95E55-DB50-42C3-B7E0-270F1E3CDE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95E55-DB50-42C3-B7E0-270F1E3CDE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:\王瑶\2012.8\车网互联ＰＰＴ\ppt置入元素及其修改后\底板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:\王瑶\2012.8\车网互联ＰＰＴ\ppt置入元素及其修改后\底板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3" Type="http://schemas.openxmlformats.org/officeDocument/2006/relationships/notesSlide" Target="../notesSlides/notesSlide5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44.png"/><Relationship Id="rId20" Type="http://schemas.openxmlformats.org/officeDocument/2006/relationships/image" Target="../media/image43.jpeg"/><Relationship Id="rId2" Type="http://schemas.openxmlformats.org/officeDocument/2006/relationships/image" Target="../media/image25.png"/><Relationship Id="rId19" Type="http://schemas.openxmlformats.org/officeDocument/2006/relationships/image" Target="../media/image42.png"/><Relationship Id="rId18" Type="http://schemas.openxmlformats.org/officeDocument/2006/relationships/image" Target="../media/image41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9143999" cy="51434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329631"/>
            <a:ext cx="50006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ASLINK</a:t>
            </a:r>
            <a:b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车辆</a:t>
            </a:r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定位非洲先驱者</a:t>
            </a:r>
            <a:b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6副本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43042" y="796222"/>
            <a:ext cx="5900920" cy="4347278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57818" y="857238"/>
            <a:ext cx="1224000" cy="1224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>
              <a:spcBef>
                <a:spcPts val="600"/>
              </a:spcBef>
            </a:pP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GPS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r>
              <a:rPr lang="zh-CN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，有网就可以回传</a:t>
            </a:r>
            <a:endParaRPr lang="zh-CN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448149" y="2214560"/>
            <a:ext cx="1224000" cy="1224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400"/>
              </a:spcAft>
            </a:pP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获知车况信息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实现可知、可见、可管、可控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72149" y="3564130"/>
            <a:ext cx="1224000" cy="1224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行车记录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区域、路线、轨迹全面管理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04562" y="3868030"/>
            <a:ext cx="1224000" cy="122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>
              <a:spcAft>
                <a:spcPts val="600"/>
              </a:spcAft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驾驶安全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endParaRPr lang="zh-CN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4773" y="129587"/>
            <a:ext cx="4328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爱视畅联车辆管理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—GV56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4650" y="1586230"/>
            <a:ext cx="37998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爱视畅联是以地理位置信息采集为基础的出行安全解决方案，适用于对外出车辆、人员及其他贵重物品运输过程中的实时监控。以此为基础实现根据海外的实际安全需求，不断增加新的增值功能。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41560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爱视畅联终端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——GL300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35375" y="1964055"/>
            <a:ext cx="1687195" cy="290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572135" y="1000125"/>
            <a:ext cx="7182485" cy="2639060"/>
            <a:chOff x="901" y="1575"/>
            <a:chExt cx="11311" cy="4156"/>
          </a:xfrm>
        </p:grpSpPr>
        <p:sp>
          <p:nvSpPr>
            <p:cNvPr id="21" name="TextBox 20"/>
            <p:cNvSpPr txBox="1"/>
            <p:nvPr/>
          </p:nvSpPr>
          <p:spPr>
            <a:xfrm>
              <a:off x="1350" y="1575"/>
              <a:ext cx="3095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GL300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主要功能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6" name="Picture 4" descr="C:\Users\Administrator\Desktop\1-3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1" y="1678"/>
              <a:ext cx="448" cy="414"/>
            </a:xfrm>
            <a:prstGeom prst="rect">
              <a:avLst/>
            </a:prstGeom>
            <a:noFill/>
          </p:spPr>
        </p:pic>
        <p:sp>
          <p:nvSpPr>
            <p:cNvPr id="33" name="圆角矩形 32"/>
            <p:cNvSpPr/>
            <p:nvPr/>
          </p:nvSpPr>
          <p:spPr>
            <a:xfrm>
              <a:off x="5506" y="2203"/>
              <a:ext cx="3162" cy="5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实时定位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9890" y="3761"/>
              <a:ext cx="2323" cy="5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轨迹回放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0008" y="5153"/>
              <a:ext cx="2205" cy="5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电子围栏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488" y="5153"/>
              <a:ext cx="2819" cy="5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SOS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一键报警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1351" y="3492"/>
              <a:ext cx="3285" cy="5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人员跟踪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rot="15143245" flipH="1" flipV="1">
              <a:off x="6784" y="3124"/>
              <a:ext cx="540" cy="17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tailEnd type="triangle" w="med" len="med"/>
            </a:ln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rot="2147097" flipH="1">
              <a:off x="9448" y="5239"/>
              <a:ext cx="392" cy="30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tailEnd type="triangle" w="med" len="med"/>
            </a:ln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22"/>
            <p:cNvSpPr>
              <a:spLocks noChangeShapeType="1"/>
            </p:cNvSpPr>
            <p:nvPr/>
          </p:nvSpPr>
          <p:spPr bwMode="auto">
            <a:xfrm rot="2463430" flipV="1">
              <a:off x="4592" y="5230"/>
              <a:ext cx="392" cy="30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tailEnd type="triangle" w="med" len="med"/>
            </a:ln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 rot="20700000">
              <a:off x="4636" y="3761"/>
              <a:ext cx="540" cy="17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tailEnd type="triangle" w="med" len="med"/>
            </a:ln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Line 50"/>
            <p:cNvSpPr>
              <a:spLocks noChangeShapeType="1"/>
            </p:cNvSpPr>
            <p:nvPr/>
          </p:nvSpPr>
          <p:spPr bwMode="auto">
            <a:xfrm rot="2147097" flipH="1">
              <a:off x="9368" y="3952"/>
              <a:ext cx="392" cy="300"/>
            </a:xfrm>
            <a:prstGeom prst="line">
              <a:avLst/>
            </a:prstGeom>
            <a:noFill/>
            <a:ln w="76200">
              <a:solidFill>
                <a:srgbClr val="C0C0C0"/>
              </a:solidFill>
              <a:round/>
              <a:tailEnd type="triangle" w="med" len="med"/>
            </a:ln>
          </p:spPr>
          <p:txBody>
            <a:bodyPr wrap="none" anchor="ctr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24965" y="1579245"/>
            <a:ext cx="5666105" cy="2911475"/>
            <a:chOff x="2737" y="1650"/>
            <a:chExt cx="8923" cy="4585"/>
          </a:xfrm>
        </p:grpSpPr>
        <p:pic>
          <p:nvPicPr>
            <p:cNvPr id="6" name="Picture 2" descr="E:\D\CarSmart\市场营销\解决方案部\解决方案图片\3arrows-recycle-big.jpg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9" y="2869"/>
              <a:ext cx="4050" cy="336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070" y="1650"/>
              <a:ext cx="3749" cy="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</a:t>
              </a:r>
              <a:r>
                <a:rPr lang="zh-CN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外出管理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400"/>
                </a:spcBef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离线告警、强制开机、外出登记管理、人员管理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98" y="4561"/>
              <a:ext cx="3263" cy="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——轨迹管理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400"/>
                </a:spcBef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定位、实时监控、轨迹回放、电子栅栏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37" y="4561"/>
              <a:ext cx="3038" cy="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SOS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spcBef>
                  <a:spcPts val="400"/>
                </a:spcBef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疲劳驾驶告警、紧急告警、劫持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SOS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报警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4773" y="129587"/>
            <a:ext cx="4483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爱视畅联人员管理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—GL300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8445" y="906145"/>
            <a:ext cx="8502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手持式位置跟踪终端，灵活用于各种目标的跟踪，不限于车辆，还可以跟踪人员、贵重物品等。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</a:t>
            </a:r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代理商管理后台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9705" y="809625"/>
            <a:ext cx="293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、客户信息创建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06950" y="809625"/>
            <a:ext cx="2769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、终端绑定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2255" y="2795905"/>
            <a:ext cx="293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、用户车辆增加</a:t>
            </a:r>
            <a:endParaRPr lang="zh-CN" altLang="en-US"/>
          </a:p>
        </p:txBody>
      </p:sp>
      <p:pic>
        <p:nvPicPr>
          <p:cNvPr id="4" name="图片框 1035"/>
          <p:cNvPicPr>
            <a:picLocks noChangeAspect="1"/>
          </p:cNvPicPr>
          <p:nvPr/>
        </p:nvPicPr>
        <p:blipFill>
          <a:blip r:embed="rId1">
            <a:lum/>
          </a:blip>
          <a:stretch>
            <a:fillRect/>
          </a:stretch>
        </p:blipFill>
        <p:spPr>
          <a:xfrm>
            <a:off x="374650" y="1283970"/>
            <a:ext cx="3225800" cy="1511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框 1037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4714875" y="1291590"/>
            <a:ext cx="3479165" cy="15043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框 1036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62255" y="3164205"/>
            <a:ext cx="3337560" cy="15538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3164205"/>
            <a:ext cx="3479165" cy="15538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806950" y="2795905"/>
            <a:ext cx="2934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、代理商流水信息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爱视畅联客户网页端应用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" y="1325880"/>
            <a:ext cx="1764030" cy="3319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200" y="957580"/>
            <a:ext cx="138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车队分组</a:t>
            </a:r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05" y="1325880"/>
            <a:ext cx="1931670" cy="3319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35200" y="956945"/>
            <a:ext cx="1656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车辆流水信息</a:t>
            </a:r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15" y="1327150"/>
            <a:ext cx="1710690" cy="33185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8625" y="956945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终端操作</a:t>
            </a:r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65" y="1325245"/>
            <a:ext cx="1565910" cy="33204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22010" y="958850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轨迹查询</a:t>
            </a:r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295" y="1322070"/>
            <a:ext cx="1571625" cy="33235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78090" y="958850"/>
            <a:ext cx="129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0070C0"/>
                </a:solidFill>
              </a:rPr>
              <a:t>轨迹回放</a:t>
            </a:r>
            <a:endParaRPr lang="zh-CN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爱视畅联客户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手机端应用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5765" y="937260"/>
            <a:ext cx="1365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IOS</a:t>
            </a:r>
            <a:r>
              <a:rPr lang="zh-CN" altLang="en-US"/>
              <a:t>客户端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305560"/>
            <a:ext cx="1888490" cy="3284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0" y="1305560"/>
            <a:ext cx="2020570" cy="3284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48730" y="937260"/>
            <a:ext cx="1365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安卓客户端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30" y="1305560"/>
            <a:ext cx="2058670" cy="32848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00" y="1305560"/>
            <a:ext cx="1991360" cy="328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E:\王瑶\2012.8\车网互联ＰＰＴ\ppt置入元素及其修改后\封底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635" y="91"/>
            <a:ext cx="9145117" cy="514350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74773" y="129587"/>
            <a:ext cx="2625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ltGray">
          <a:xfrm rot="5400000">
            <a:off x="-2144866" y="903834"/>
            <a:ext cx="4286262" cy="41930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ltGray">
          <a:xfrm rot="5400000" flipH="1">
            <a:off x="-1783897" y="1286300"/>
            <a:ext cx="3582463" cy="345352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3B4DA">
                  <a:alpha val="35686"/>
                </a:srgbClr>
              </a:gs>
              <a:gs pos="100000">
                <a:srgbClr val="FFFFFF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1612880" y="121442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非洲市场概况介绍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95380" y="1303328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1317084" y="1324796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1336665" y="1344613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1336901" y="1344849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1355774" y="1363722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gray">
          <a:xfrm>
            <a:off x="1356482" y="1364430"/>
            <a:ext cx="258561" cy="25903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2015882" y="194666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gray">
          <a:xfrm>
            <a:off x="1741016" y="2053031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gray">
          <a:xfrm>
            <a:off x="1762720" y="2074499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gray">
          <a:xfrm>
            <a:off x="1782301" y="2094316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gray">
          <a:xfrm>
            <a:off x="1782537" y="2094552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gray">
          <a:xfrm>
            <a:off x="1801410" y="2113425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gray">
          <a:xfrm>
            <a:off x="1802118" y="2114133"/>
            <a:ext cx="258561" cy="259033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gray">
          <a:xfrm>
            <a:off x="2151270" y="2678907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产品和服务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1846470" y="2755107"/>
            <a:ext cx="381000" cy="381000"/>
            <a:chOff x="2078" y="1680"/>
            <a:chExt cx="1615" cy="1615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AutoShape 35"/>
          <p:cNvSpPr>
            <a:spLocks noChangeArrowheads="1"/>
          </p:cNvSpPr>
          <p:nvPr/>
        </p:nvSpPr>
        <p:spPr bwMode="gray">
          <a:xfrm>
            <a:off x="2100696" y="341114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1764146" y="3512746"/>
            <a:ext cx="381000" cy="381000"/>
            <a:chOff x="2078" y="1680"/>
            <a:chExt cx="1615" cy="1615"/>
          </a:xfrm>
        </p:grpSpPr>
        <p:sp>
          <p:nvSpPr>
            <p:cNvPr id="60" name="Oval 3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AutoShape 44"/>
          <p:cNvSpPr>
            <a:spLocks noChangeArrowheads="1"/>
          </p:cNvSpPr>
          <p:nvPr/>
        </p:nvSpPr>
        <p:spPr bwMode="gray">
          <a:xfrm>
            <a:off x="1710170" y="414338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1411720" y="4192599"/>
            <a:ext cx="355600" cy="381000"/>
            <a:chOff x="2078" y="1680"/>
            <a:chExt cx="1615" cy="1615"/>
          </a:xfrm>
        </p:grpSpPr>
        <p:sp>
          <p:nvSpPr>
            <p:cNvPr id="69" name="Oval 4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48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目标市场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717550" y="1572895"/>
          <a:ext cx="7390130" cy="2691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220" y="833755"/>
            <a:ext cx="7998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主要目标市场是中资企业的海外公司、工程营地，海外当地的运输公司、车队，也包括对车辆、人员安全又需求的个人用户。</a:t>
            </a:r>
            <a:endParaRPr lang="zh-CN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773" y="129587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行业应用案例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255" y="814705"/>
            <a:ext cx="4394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  <a:sym typeface="+mn-ea"/>
              </a:rPr>
              <a:t>爱视畅联在</a:t>
            </a:r>
            <a:r>
              <a:rPr lang="zh-CN" altLang="en-US" b="1">
                <a:solidFill>
                  <a:srgbClr val="0070C0"/>
                </a:solidFill>
              </a:rPr>
              <a:t>某物流企业中的应用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5585" y="1099820"/>
            <a:ext cx="84340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70C0"/>
                </a:solidFill>
              </a:rPr>
              <a:t>        </a:t>
            </a:r>
            <a:r>
              <a:rPr lang="zh-CN" altLang="en-US" sz="1400">
                <a:solidFill>
                  <a:srgbClr val="0070C0"/>
                </a:solidFill>
              </a:rPr>
              <a:t>在物流企业车队管理工作中，司机难管是最头疼的事情，当车开出去，他开到哪里？走什么路线？有没有超速？有没有干私活？油耗了多少？用了多少时间？这些都是运输过程不透明，使司机的行为无法有效的制约，司机虚报过路费、偷油漏油等问题层出不穷，最终制约企业的发展。</a:t>
            </a:r>
            <a:endParaRPr lang="zh-CN" altLang="en-US" sz="1400">
              <a:solidFill>
                <a:srgbClr val="0070C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4650" y="1837055"/>
            <a:ext cx="8462010" cy="2753995"/>
            <a:chOff x="590" y="3359"/>
            <a:chExt cx="13326" cy="3850"/>
          </a:xfrm>
        </p:grpSpPr>
        <p:cxnSp>
          <p:nvCxnSpPr>
            <p:cNvPr id="38" name="_s2092"/>
            <p:cNvCxnSpPr>
              <a:cxnSpLocks noChangeShapeType="1"/>
              <a:stCxn id="48" idx="0"/>
              <a:endCxn id="40" idx="2"/>
            </p:cNvCxnSpPr>
            <p:nvPr/>
          </p:nvCxnSpPr>
          <p:spPr bwMode="auto">
            <a:xfrm rot="16200000" flipV="1">
              <a:off x="8976" y="1997"/>
              <a:ext cx="864" cy="5346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_s2097"/>
            <p:cNvCxnSpPr>
              <a:cxnSpLocks noChangeShapeType="1"/>
              <a:stCxn id="44" idx="0"/>
              <a:endCxn id="40" idx="2"/>
            </p:cNvCxnSpPr>
            <p:nvPr/>
          </p:nvCxnSpPr>
          <p:spPr bwMode="auto">
            <a:xfrm rot="16200000">
              <a:off x="3869" y="2235"/>
              <a:ext cx="864" cy="4869"/>
            </a:xfrm>
            <a:prstGeom prst="bentConnector3">
              <a:avLst>
                <a:gd name="adj1" fmla="val 49949"/>
              </a:avLst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_s2098"/>
            <p:cNvSpPr>
              <a:spLocks noChangeArrowheads="1"/>
            </p:cNvSpPr>
            <p:nvPr/>
          </p:nvSpPr>
          <p:spPr bwMode="blackWhite">
            <a:xfrm>
              <a:off x="5040" y="3359"/>
              <a:ext cx="3389" cy="879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爱视畅联解决问题</a:t>
              </a:r>
              <a:endPara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41" name="直接连接符 40"/>
            <p:cNvCxnSpPr>
              <a:endCxn id="46" idx="0"/>
            </p:cNvCxnSpPr>
            <p:nvPr/>
          </p:nvCxnSpPr>
          <p:spPr>
            <a:xfrm>
              <a:off x="6718" y="4627"/>
              <a:ext cx="4" cy="47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9359" y="4652"/>
              <a:ext cx="8" cy="47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289" y="4652"/>
              <a:ext cx="2" cy="47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_s2099"/>
            <p:cNvSpPr>
              <a:spLocks noChangeArrowheads="1"/>
            </p:cNvSpPr>
            <p:nvPr/>
          </p:nvSpPr>
          <p:spPr bwMode="blackWhite">
            <a:xfrm>
              <a:off x="840" y="5102"/>
              <a:ext cx="2051" cy="627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车辆追踪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5" name="_s2099"/>
            <p:cNvSpPr>
              <a:spLocks noChangeArrowheads="1"/>
            </p:cNvSpPr>
            <p:nvPr/>
          </p:nvSpPr>
          <p:spPr bwMode="blackWhite">
            <a:xfrm>
              <a:off x="8429" y="5104"/>
              <a:ext cx="2057" cy="62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提高车辆利用率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_s2099"/>
            <p:cNvSpPr>
              <a:spLocks noChangeArrowheads="1"/>
            </p:cNvSpPr>
            <p:nvPr/>
          </p:nvSpPr>
          <p:spPr bwMode="blackWhite">
            <a:xfrm>
              <a:off x="5819" y="5102"/>
              <a:ext cx="1807" cy="627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控制油耗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7" name="_s2099"/>
            <p:cNvSpPr>
              <a:spLocks noChangeArrowheads="1"/>
            </p:cNvSpPr>
            <p:nvPr/>
          </p:nvSpPr>
          <p:spPr bwMode="blackWhite">
            <a:xfrm>
              <a:off x="3284" y="5104"/>
              <a:ext cx="2018" cy="625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安全驾驶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_s2099"/>
            <p:cNvSpPr>
              <a:spLocks noChangeArrowheads="1"/>
            </p:cNvSpPr>
            <p:nvPr/>
          </p:nvSpPr>
          <p:spPr bwMode="blackWhite">
            <a:xfrm>
              <a:off x="11117" y="5102"/>
              <a:ext cx="1928" cy="627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安全驾驶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_s2099"/>
            <p:cNvSpPr>
              <a:spLocks noChangeArrowheads="1"/>
            </p:cNvSpPr>
            <p:nvPr/>
          </p:nvSpPr>
          <p:spPr bwMode="blackWhite">
            <a:xfrm>
              <a:off x="590" y="6607"/>
              <a:ext cx="1275" cy="60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路线管控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0" name="_s2099"/>
            <p:cNvSpPr>
              <a:spLocks noChangeArrowheads="1"/>
            </p:cNvSpPr>
            <p:nvPr/>
          </p:nvSpPr>
          <p:spPr bwMode="blackWhite">
            <a:xfrm>
              <a:off x="2103" y="6606"/>
              <a:ext cx="1425" cy="60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实时跟踪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1" name="_s2099"/>
            <p:cNvSpPr>
              <a:spLocks noChangeArrowheads="1"/>
            </p:cNvSpPr>
            <p:nvPr/>
          </p:nvSpPr>
          <p:spPr bwMode="blackWhite">
            <a:xfrm>
              <a:off x="10307" y="6605"/>
              <a:ext cx="1324" cy="600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车速管控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2" name="_s2099"/>
            <p:cNvSpPr>
              <a:spLocks noChangeArrowheads="1"/>
            </p:cNvSpPr>
            <p:nvPr/>
          </p:nvSpPr>
          <p:spPr bwMode="blackWhite">
            <a:xfrm>
              <a:off x="12514" y="6605"/>
              <a:ext cx="1402" cy="600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行为约束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3" name="_s2099"/>
            <p:cNvSpPr>
              <a:spLocks noChangeArrowheads="1"/>
            </p:cNvSpPr>
            <p:nvPr/>
          </p:nvSpPr>
          <p:spPr bwMode="blackWhite">
            <a:xfrm>
              <a:off x="4930" y="6606"/>
              <a:ext cx="1496" cy="60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油量控制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54" name="_s2099"/>
            <p:cNvSpPr>
              <a:spLocks noChangeArrowheads="1"/>
            </p:cNvSpPr>
            <p:nvPr/>
          </p:nvSpPr>
          <p:spPr bwMode="blackWhite">
            <a:xfrm>
              <a:off x="7134" y="6606"/>
              <a:ext cx="1556" cy="602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defTabSz="801370">
                <a:lnSpc>
                  <a:spcPct val="120000"/>
                </a:lnSpc>
                <a:spcBef>
                  <a:spcPct val="50000"/>
                </a:spcBef>
                <a:buClr>
                  <a:srgbClr val="990000"/>
                </a:buClr>
                <a:buFont typeface="Arial" panose="020B0604020202020204" pitchFamily="34" charset="0"/>
                <a:buNone/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杜绝偷油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59" name="肘形连接符 12"/>
            <p:cNvCxnSpPr>
              <a:cxnSpLocks noChangeShapeType="1"/>
              <a:stCxn id="44" idx="2"/>
              <a:endCxn id="50" idx="0"/>
            </p:cNvCxnSpPr>
            <p:nvPr/>
          </p:nvCxnSpPr>
          <p:spPr bwMode="auto">
            <a:xfrm rot="5400000" flipV="1">
              <a:off x="1902" y="5692"/>
              <a:ext cx="878" cy="95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肘形连接符 14"/>
            <p:cNvCxnSpPr>
              <a:cxnSpLocks noChangeShapeType="1"/>
              <a:stCxn id="44" idx="2"/>
              <a:endCxn id="49" idx="0"/>
            </p:cNvCxnSpPr>
            <p:nvPr/>
          </p:nvCxnSpPr>
          <p:spPr bwMode="auto">
            <a:xfrm rot="5400000">
              <a:off x="1108" y="5849"/>
              <a:ext cx="877" cy="638"/>
            </a:xfrm>
            <a:prstGeom prst="bentConnector3">
              <a:avLst>
                <a:gd name="adj1" fmla="val 50069"/>
              </a:avLst>
            </a:prstGeom>
            <a:noFill/>
            <a:ln w="952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肘形连接符 17"/>
            <p:cNvCxnSpPr>
              <a:cxnSpLocks noChangeShapeType="1"/>
              <a:stCxn id="46" idx="2"/>
              <a:endCxn id="54" idx="0"/>
            </p:cNvCxnSpPr>
            <p:nvPr/>
          </p:nvCxnSpPr>
          <p:spPr bwMode="auto">
            <a:xfrm rot="5400000" flipV="1">
              <a:off x="6879" y="5573"/>
              <a:ext cx="877" cy="1189"/>
            </a:xfrm>
            <a:prstGeom prst="bentConnector3">
              <a:avLst>
                <a:gd name="adj1" fmla="val 50057"/>
              </a:avLst>
            </a:prstGeom>
            <a:noFill/>
            <a:ln w="952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肘形连接符 19"/>
            <p:cNvCxnSpPr>
              <a:cxnSpLocks noChangeShapeType="1"/>
              <a:stCxn id="46" idx="2"/>
              <a:endCxn id="53" idx="0"/>
            </p:cNvCxnSpPr>
            <p:nvPr/>
          </p:nvCxnSpPr>
          <p:spPr bwMode="auto">
            <a:xfrm rot="5400000">
              <a:off x="5762" y="5645"/>
              <a:ext cx="877" cy="1045"/>
            </a:xfrm>
            <a:prstGeom prst="bentConnector3">
              <a:avLst>
                <a:gd name="adj1" fmla="val 50057"/>
              </a:avLst>
            </a:prstGeom>
            <a:noFill/>
            <a:ln w="952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肘形连接符 21"/>
            <p:cNvCxnSpPr>
              <a:cxnSpLocks noChangeShapeType="1"/>
              <a:stCxn id="48" idx="2"/>
              <a:endCxn id="52" idx="0"/>
            </p:cNvCxnSpPr>
            <p:nvPr/>
          </p:nvCxnSpPr>
          <p:spPr bwMode="auto">
            <a:xfrm rot="5400000" flipV="1">
              <a:off x="12210" y="5600"/>
              <a:ext cx="876" cy="113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肘形连接符 23"/>
            <p:cNvCxnSpPr>
              <a:cxnSpLocks noChangeShapeType="1"/>
              <a:stCxn id="48" idx="2"/>
              <a:endCxn id="51" idx="0"/>
            </p:cNvCxnSpPr>
            <p:nvPr/>
          </p:nvCxnSpPr>
          <p:spPr bwMode="auto">
            <a:xfrm rot="5400000">
              <a:off x="11087" y="5611"/>
              <a:ext cx="876" cy="1112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4773" y="129587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海外应用客户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7978140" y="47053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89"/>
          <p:cNvSpPr txBox="1"/>
          <p:nvPr/>
        </p:nvSpPr>
        <p:spPr>
          <a:xfrm>
            <a:off x="43180" y="4736465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650" y="1165225"/>
            <a:ext cx="1466850" cy="381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1689735"/>
            <a:ext cx="1362075" cy="5543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0925" y="1803400"/>
            <a:ext cx="1261110" cy="5200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585" y="1184275"/>
            <a:ext cx="1524000" cy="3619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35" y="1130935"/>
            <a:ext cx="1276985" cy="46863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0180" y="2611755"/>
            <a:ext cx="1343660" cy="57467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835" y="1741170"/>
            <a:ext cx="1313180" cy="5035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495" y="1189355"/>
            <a:ext cx="756285" cy="8343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2320" y="2628900"/>
            <a:ext cx="1700530" cy="55753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2410" y="1181100"/>
            <a:ext cx="956945" cy="92837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3475" y="2244090"/>
            <a:ext cx="1341120" cy="57404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600" y="2332990"/>
            <a:ext cx="1358900" cy="540385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97165" y="1318895"/>
            <a:ext cx="1107440" cy="79057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8950" y="2332990"/>
            <a:ext cx="1669415" cy="887730"/>
          </a:xfrm>
          <a:prstGeom prst="rect">
            <a:avLst/>
          </a:prstGeom>
        </p:spPr>
      </p:pic>
      <p:pic>
        <p:nvPicPr>
          <p:cNvPr id="4608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74360" y="3484880"/>
            <a:ext cx="171577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1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300" y="3696335"/>
            <a:ext cx="1074420" cy="862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7165" y="3709035"/>
            <a:ext cx="963295" cy="850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3135" y="3551555"/>
            <a:ext cx="1358900" cy="74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0170" y="3552190"/>
            <a:ext cx="1503045" cy="779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" name="Picture 46" descr="KMB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7355" y="3107055"/>
            <a:ext cx="1399540" cy="445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" name="Picture 1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39355" y="2873375"/>
            <a:ext cx="1365250" cy="85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E:\王瑶\2012.8\车网互联ＰＰＴ\ppt置入元素及其修改后\封底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886"/>
            <a:ext cx="9145117" cy="514350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74773" y="129587"/>
            <a:ext cx="2625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ltGray">
          <a:xfrm rot="5400000">
            <a:off x="-2144866" y="903834"/>
            <a:ext cx="4286262" cy="41930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ltGray">
          <a:xfrm rot="5400000" flipH="1">
            <a:off x="-1783897" y="1286300"/>
            <a:ext cx="3582463" cy="345352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3B4DA">
                  <a:alpha val="35686"/>
                </a:srgbClr>
              </a:gs>
              <a:gs pos="100000">
                <a:srgbClr val="FFFFFF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1612880" y="121442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非洲市场概况介绍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95380" y="1303328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1317084" y="1324796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1336665" y="1344613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1336901" y="1344849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1355774" y="1363722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gray">
          <a:xfrm>
            <a:off x="1356482" y="1364430"/>
            <a:ext cx="258561" cy="25903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2015882" y="194666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err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</a:t>
            </a:r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gray">
          <a:xfrm>
            <a:off x="1741016" y="2053031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gray">
          <a:xfrm>
            <a:off x="1762720" y="2074499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gray">
          <a:xfrm>
            <a:off x="1782301" y="2094316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gray">
          <a:xfrm>
            <a:off x="1782537" y="2094552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gray">
          <a:xfrm>
            <a:off x="1801410" y="2113425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gray">
          <a:xfrm>
            <a:off x="1802118" y="2114133"/>
            <a:ext cx="258561" cy="259033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gray">
          <a:xfrm>
            <a:off x="2151270" y="2678907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产品和服务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1846470" y="2755107"/>
            <a:ext cx="381000" cy="381000"/>
            <a:chOff x="2078" y="1680"/>
            <a:chExt cx="1615" cy="1615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AutoShape 35"/>
          <p:cNvSpPr>
            <a:spLocks noChangeArrowheads="1"/>
          </p:cNvSpPr>
          <p:nvPr/>
        </p:nvSpPr>
        <p:spPr bwMode="gray">
          <a:xfrm>
            <a:off x="2100696" y="341114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行业应用案例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1764146" y="3512746"/>
            <a:ext cx="381000" cy="381000"/>
            <a:chOff x="2078" y="1680"/>
            <a:chExt cx="1615" cy="1615"/>
          </a:xfrm>
        </p:grpSpPr>
        <p:sp>
          <p:nvSpPr>
            <p:cNvPr id="60" name="Oval 3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AutoShape 44"/>
          <p:cNvSpPr>
            <a:spLocks noChangeArrowheads="1"/>
          </p:cNvSpPr>
          <p:nvPr/>
        </p:nvSpPr>
        <p:spPr bwMode="gray">
          <a:xfrm>
            <a:off x="1710170" y="414338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1411720" y="4192599"/>
            <a:ext cx="355600" cy="381000"/>
            <a:chOff x="2078" y="1680"/>
            <a:chExt cx="1615" cy="1615"/>
          </a:xfrm>
        </p:grpSpPr>
        <p:sp>
          <p:nvSpPr>
            <p:cNvPr id="69" name="Oval 4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48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E:\王瑶\2012.8\车网互联ＰＰＴ\ppt置入元素及其修改后\封底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886"/>
            <a:ext cx="9145117" cy="514350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74773" y="129587"/>
            <a:ext cx="2625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ltGray">
          <a:xfrm rot="5400000">
            <a:off x="-2144866" y="903834"/>
            <a:ext cx="4286262" cy="41930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ltGray">
          <a:xfrm rot="5400000" flipH="1">
            <a:off x="-1783897" y="1286300"/>
            <a:ext cx="3582463" cy="345352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3B4DA">
                  <a:alpha val="35686"/>
                </a:srgbClr>
              </a:gs>
              <a:gs pos="100000">
                <a:srgbClr val="FFFFFF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1612880" y="121442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非洲市场概况介绍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95380" y="1303328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1317084" y="1324796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1336665" y="1344613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1336901" y="1344849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1355774" y="1363722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gray">
          <a:xfrm>
            <a:off x="1356482" y="1364430"/>
            <a:ext cx="258561" cy="25903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2015882" y="194666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gray">
          <a:xfrm>
            <a:off x="1741016" y="2053031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gray">
          <a:xfrm>
            <a:off x="1762720" y="2074499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gray">
          <a:xfrm>
            <a:off x="1782301" y="2094316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gray">
          <a:xfrm>
            <a:off x="1782537" y="2094552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gray">
          <a:xfrm>
            <a:off x="1801410" y="2113425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gray">
          <a:xfrm>
            <a:off x="1802118" y="2114133"/>
            <a:ext cx="258561" cy="259033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gray">
          <a:xfrm>
            <a:off x="2151270" y="2678907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产品和服务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1846470" y="2755107"/>
            <a:ext cx="381000" cy="381000"/>
            <a:chOff x="2078" y="1680"/>
            <a:chExt cx="1615" cy="1615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AutoShape 35"/>
          <p:cNvSpPr>
            <a:spLocks noChangeArrowheads="1"/>
          </p:cNvSpPr>
          <p:nvPr/>
        </p:nvSpPr>
        <p:spPr bwMode="gray">
          <a:xfrm>
            <a:off x="2100696" y="341114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行业应用案例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1764146" y="3512746"/>
            <a:ext cx="381000" cy="381000"/>
            <a:chOff x="2078" y="1680"/>
            <a:chExt cx="1615" cy="1615"/>
          </a:xfrm>
        </p:grpSpPr>
        <p:sp>
          <p:nvSpPr>
            <p:cNvPr id="60" name="Oval 3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AutoShape 44"/>
          <p:cNvSpPr>
            <a:spLocks noChangeArrowheads="1"/>
          </p:cNvSpPr>
          <p:nvPr/>
        </p:nvSpPr>
        <p:spPr bwMode="gray">
          <a:xfrm>
            <a:off x="1710170" y="414338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1411720" y="4192599"/>
            <a:ext cx="355600" cy="381000"/>
            <a:chOff x="2078" y="1680"/>
            <a:chExt cx="1615" cy="1615"/>
          </a:xfrm>
        </p:grpSpPr>
        <p:sp>
          <p:nvSpPr>
            <p:cNvPr id="69" name="Oval 4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48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市场模式</a:t>
            </a:r>
            <a:endParaRPr 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09650" y="960120"/>
            <a:ext cx="1798955" cy="13392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000" b="1" dirty="0" smtClean="0"/>
              <a:t>爱视畅联</a:t>
            </a:r>
            <a:endParaRPr lang="zh-CN" sz="2000" b="1" dirty="0"/>
          </a:p>
        </p:txBody>
      </p:sp>
      <p:sp>
        <p:nvSpPr>
          <p:cNvPr id="4" name="椭圆 3"/>
          <p:cNvSpPr/>
          <p:nvPr/>
        </p:nvSpPr>
        <p:spPr>
          <a:xfrm>
            <a:off x="5820410" y="979170"/>
            <a:ext cx="1798955" cy="13392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代理商和渠道商</a:t>
            </a:r>
            <a:endParaRPr lang="zh-CN" altLang="en-US" sz="2000" b="1" dirty="0"/>
          </a:p>
        </p:txBody>
      </p:sp>
      <p:sp>
        <p:nvSpPr>
          <p:cNvPr id="8" name="椭圆 7"/>
          <p:cNvSpPr/>
          <p:nvPr/>
        </p:nvSpPr>
        <p:spPr>
          <a:xfrm>
            <a:off x="3441065" y="3209290"/>
            <a:ext cx="1798955" cy="133921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终端用户</a:t>
            </a:r>
            <a:endParaRPr lang="zh-CN" altLang="en-US" sz="2000" b="1" dirty="0"/>
          </a:p>
        </p:txBody>
      </p:sp>
      <p:sp>
        <p:nvSpPr>
          <p:cNvPr id="9" name="右箭头 8"/>
          <p:cNvSpPr/>
          <p:nvPr/>
        </p:nvSpPr>
        <p:spPr>
          <a:xfrm rot="10800000">
            <a:off x="3001010" y="1489075"/>
            <a:ext cx="2537460" cy="30861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右箭头 9"/>
          <p:cNvSpPr/>
          <p:nvPr/>
        </p:nvSpPr>
        <p:spPr>
          <a:xfrm rot="2400000">
            <a:off x="1959610" y="2783205"/>
            <a:ext cx="1865630" cy="3790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右箭头 10"/>
          <p:cNvSpPr/>
          <p:nvPr/>
        </p:nvSpPr>
        <p:spPr>
          <a:xfrm rot="18600000">
            <a:off x="5105400" y="2736215"/>
            <a:ext cx="1484630" cy="3409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右箭头 11"/>
          <p:cNvSpPr/>
          <p:nvPr/>
        </p:nvSpPr>
        <p:spPr>
          <a:xfrm rot="7800000">
            <a:off x="4946650" y="2590800"/>
            <a:ext cx="1437005" cy="3390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矩形 12"/>
          <p:cNvSpPr/>
          <p:nvPr/>
        </p:nvSpPr>
        <p:spPr>
          <a:xfrm rot="21300000">
            <a:off x="4582795" y="2365375"/>
            <a:ext cx="1532255" cy="2679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发展用户，</a:t>
            </a:r>
            <a:endParaRPr lang="en-US" altLang="zh-CN" sz="1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服务客户</a:t>
            </a:r>
            <a:endParaRPr lang="zh-CN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 rot="5100000">
            <a:off x="1759585" y="3034030"/>
            <a:ext cx="1392555" cy="39624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向用户提供平台服务</a:t>
            </a:r>
            <a:endParaRPr lang="zh-CN" altLang="en-US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 rot="21300000">
            <a:off x="5356860" y="3077210"/>
            <a:ext cx="1532255" cy="26797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tx1"/>
                </a:solidFill>
                <a:latin typeface="+mn-ea"/>
              </a:rPr>
              <a:t>缴纳费用</a:t>
            </a:r>
            <a:endParaRPr lang="zh-CN" altLang="en-US" sz="18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49905" y="1797685"/>
            <a:ext cx="2559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 smtClean="0">
                <a:latin typeface="+mn-ea"/>
              </a:rPr>
              <a:t>向爱视畅联支付服务费</a:t>
            </a:r>
            <a:endParaRPr lang="zh-CN" altLang="en-US" sz="1800" dirty="0" smtClean="0">
              <a:latin typeface="+mn-ea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3071495" y="1226185"/>
            <a:ext cx="2537460" cy="2628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1065" y="857885"/>
            <a:ext cx="1415415" cy="36830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800" dirty="0" smtClean="0">
                <a:latin typeface="+mn-ea"/>
              </a:rPr>
              <a:t>管理和培训</a:t>
            </a:r>
            <a:endParaRPr lang="zh-CN" altLang="en-US" sz="1800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代理商准入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21590" y="831215"/>
          <a:ext cx="9014460" cy="398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1180" y="1783715"/>
            <a:ext cx="7772400" cy="2390140"/>
          </a:xfrm>
        </p:spPr>
        <p:txBody>
          <a:bodyPr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期待您的合作</a:t>
            </a:r>
            <a:b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D\CarSmart\市场营销\解决方案部\解决方案图片\路径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2393" y="2658220"/>
            <a:ext cx="3288365" cy="256931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4773" y="129587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不断发展的非洲市场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2755" y="2043430"/>
            <a:ext cx="391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非洲快速增长的经济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41675"/>
            <a:ext cx="391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非洲日益增长的庞大汽车市场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650" y="911860"/>
            <a:ext cx="2673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非洲广阔的人口和市场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2755" y="2411730"/>
            <a:ext cx="8238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非洲是世界上利润最丰厚的地区。联合国贸易和发展会议的一份报告指出，2006年至2011年间，在非洲的外国直接投资回报率最高，为11.4％。相比之下，亚洲为9.1％，拉丁美洲和加勒比为8.9％。全球为7.1％。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452755" y="1213485"/>
            <a:ext cx="8129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在大多数地区人口老龄化的情况下，非洲不断增长的年轻人口，构成了一个强大的市场。预计非洲大陆的人口将翻两番，从2015年的11.9亿增加到2100年的43.9亿。仅2015年，就有2亿非洲人进入消费品市场。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515620" y="3609975"/>
            <a:ext cx="54965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非洲人口占全球人口的15%，但整个非洲的年汽车销量，仅占全球汽车产量的2%左右。市场正在逐步开放，同时，非洲部分国家也在大力鼓励汽车产业的发展，积极加大招商引资力度</a:t>
            </a:r>
            <a:endParaRPr lang="zh-CN" altLang="en-US" sz="1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迫切的市场需求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825" y="826770"/>
            <a:ext cx="391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鱼龙混杂的产品形态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0825" y="2169160"/>
            <a:ext cx="391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安全形势严峻，车辆安全无法保障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825" y="3228340"/>
            <a:ext cx="458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0070C0"/>
                </a:solidFill>
              </a:rPr>
              <a:t>基础设施差，路况差，车辆管理要求高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4650" y="1277620"/>
            <a:ext cx="8110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目前非洲各个国家没有形成有竞争力的车载定位品牌，大多是商家从发达国家采购、安装。</a:t>
            </a:r>
            <a:endParaRPr lang="zh-CN" altLang="en-US" sz="1600"/>
          </a:p>
          <a:p>
            <a:r>
              <a:rPr lang="zh-CN" altLang="en-US" sz="1600"/>
              <a:t>从终端和适配性上并不能适应非洲当地的环境和使用 习惯，市面上没有专门为非洲地区设计和开发的车载定位产品，更缺乏相应的售后服务。</a:t>
            </a:r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374650" y="2537460"/>
            <a:ext cx="8110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非洲安全性状况堪忧，抢劫和偷盗案件居高不下，车辆的安全防盗是很多企业和个人最大的关心点。没有采取防盗等安全措施的车辆被盗后几乎很难被找回。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374650" y="3596640"/>
            <a:ext cx="8110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非洲驾驶员驾驶能力及素质参差不齐，不遵守交通规则，能力低下，风险性高。非洲因为经济条件制约，道路基础设施条件非常差，道路状况与周边环境复杂，对于车辆管理的要求和挑战极高，企业和个人迫切希望有统一的车辆管理和调度平台。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E:\王瑶\2012.8\车网互联ＰＰＴ\ppt置入元素及其修改后\封底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886"/>
            <a:ext cx="9145117" cy="514350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74773" y="129587"/>
            <a:ext cx="2625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ltGray">
          <a:xfrm rot="5400000">
            <a:off x="-2144866" y="903834"/>
            <a:ext cx="4286262" cy="41930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ltGray">
          <a:xfrm rot="5400000" flipH="1">
            <a:off x="-1783897" y="1286300"/>
            <a:ext cx="3582463" cy="345352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3B4DA">
                  <a:alpha val="35686"/>
                </a:srgbClr>
              </a:gs>
              <a:gs pos="100000">
                <a:srgbClr val="FFFFFF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1612880" y="121442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非洲市场概况介绍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95380" y="1303328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1317084" y="1324796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1336665" y="1344613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1336901" y="1344849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1355774" y="1363722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gray">
          <a:xfrm>
            <a:off x="1356482" y="1364430"/>
            <a:ext cx="258561" cy="25903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2015882" y="194666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gray">
          <a:xfrm>
            <a:off x="1741016" y="2053031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gray">
          <a:xfrm>
            <a:off x="1762720" y="2074499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gray">
          <a:xfrm>
            <a:off x="1782301" y="2094316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gray">
          <a:xfrm>
            <a:off x="1782537" y="2094552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gray">
          <a:xfrm>
            <a:off x="1801410" y="2113425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gray">
          <a:xfrm>
            <a:off x="1802118" y="2114133"/>
            <a:ext cx="258561" cy="259033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gray">
          <a:xfrm>
            <a:off x="2151270" y="2678907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产品和服务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1846470" y="2755107"/>
            <a:ext cx="381000" cy="381000"/>
            <a:chOff x="2078" y="1680"/>
            <a:chExt cx="1615" cy="1615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AutoShape 35"/>
          <p:cNvSpPr>
            <a:spLocks noChangeArrowheads="1"/>
          </p:cNvSpPr>
          <p:nvPr/>
        </p:nvSpPr>
        <p:spPr bwMode="gray">
          <a:xfrm>
            <a:off x="2100696" y="341114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行业应用案例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1764146" y="3512746"/>
            <a:ext cx="381000" cy="381000"/>
            <a:chOff x="2078" y="1680"/>
            <a:chExt cx="1615" cy="1615"/>
          </a:xfrm>
        </p:grpSpPr>
        <p:sp>
          <p:nvSpPr>
            <p:cNvPr id="60" name="Oval 3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AutoShape 44"/>
          <p:cNvSpPr>
            <a:spLocks noChangeArrowheads="1"/>
          </p:cNvSpPr>
          <p:nvPr/>
        </p:nvSpPr>
        <p:spPr bwMode="gray">
          <a:xfrm>
            <a:off x="1710170" y="414338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1411720" y="4192599"/>
            <a:ext cx="355600" cy="381000"/>
            <a:chOff x="2078" y="1680"/>
            <a:chExt cx="1615" cy="1615"/>
          </a:xfrm>
        </p:grpSpPr>
        <p:sp>
          <p:nvSpPr>
            <p:cNvPr id="69" name="Oval 4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48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2294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Livecom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9560" y="1048385"/>
            <a:ext cx="396303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defTabSz="9144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dirty="0">
                <a:latin typeface="+mn-ea"/>
                <a:cs typeface="+mn-ea"/>
                <a:sym typeface="+mn-ea"/>
              </a:rPr>
              <a:t>Livecom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由中兴通讯（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ZTE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）创立于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2007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年，为响应国家“走出去”战略号召，依托于中兴通讯多年来在全球化进程中积累的资源、经验、人才、网络平台等优势，</a:t>
            </a:r>
            <a:r>
              <a:rPr lang="zh-CN" altLang="en-US" sz="1600" dirty="0" smtClean="0">
                <a:latin typeface="+mn-ea"/>
                <a:cs typeface="+mn-ea"/>
                <a:sym typeface="+mn-ea"/>
              </a:rPr>
              <a:t>为“走出去”的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企业提供优质的国际通讯服务和海外媒体运营服务。</a:t>
            </a:r>
            <a:endParaRPr lang="zh-CN" altLang="en-US" sz="1600"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9435" y="1114425"/>
            <a:ext cx="424116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爱视畅联平台介绍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59904" y="1203598"/>
            <a:ext cx="5064224" cy="3184128"/>
            <a:chOff x="1763688" y="1203598"/>
            <a:chExt cx="5064224" cy="3184128"/>
          </a:xfrm>
        </p:grpSpPr>
        <p:graphicFrame>
          <p:nvGraphicFramePr>
            <p:cNvPr id="2" name="图示 1"/>
            <p:cNvGraphicFramePr/>
            <p:nvPr/>
          </p:nvGraphicFramePr>
          <p:xfrm>
            <a:off x="1763688" y="1203598"/>
            <a:ext cx="5064224" cy="3184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22" name="梯形 21"/>
            <p:cNvSpPr/>
            <p:nvPr/>
          </p:nvSpPr>
          <p:spPr>
            <a:xfrm>
              <a:off x="2608352" y="2267548"/>
              <a:ext cx="1690183" cy="1062000"/>
            </a:xfrm>
            <a:custGeom>
              <a:avLst/>
              <a:gdLst>
                <a:gd name="connsiteX0" fmla="*/ 0 w 1688400"/>
                <a:gd name="connsiteY0" fmla="*/ 1061375 h 1061375"/>
                <a:gd name="connsiteX1" fmla="*/ 844037 w 1688400"/>
                <a:gd name="connsiteY1" fmla="*/ 0 h 1061375"/>
                <a:gd name="connsiteX2" fmla="*/ 844363 w 1688400"/>
                <a:gd name="connsiteY2" fmla="*/ 0 h 1061375"/>
                <a:gd name="connsiteX3" fmla="*/ 1688400 w 1688400"/>
                <a:gd name="connsiteY3" fmla="*/ 1061375 h 1061375"/>
                <a:gd name="connsiteX4" fmla="*/ 0 w 1688400"/>
                <a:gd name="connsiteY4" fmla="*/ 1061375 h 1061375"/>
                <a:gd name="connsiteX0-1" fmla="*/ 0 w 1688400"/>
                <a:gd name="connsiteY0-2" fmla="*/ 1061375 h 1061375"/>
                <a:gd name="connsiteX1-3" fmla="*/ 844037 w 1688400"/>
                <a:gd name="connsiteY1-4" fmla="*/ 0 h 1061375"/>
                <a:gd name="connsiteX2-5" fmla="*/ 1381573 w 1688400"/>
                <a:gd name="connsiteY2-6" fmla="*/ 171450 h 1061375"/>
                <a:gd name="connsiteX3-7" fmla="*/ 1688400 w 1688400"/>
                <a:gd name="connsiteY3-8" fmla="*/ 1061375 h 1061375"/>
                <a:gd name="connsiteX4-9" fmla="*/ 0 w 1688400"/>
                <a:gd name="connsiteY4-10" fmla="*/ 1061375 h 1061375"/>
                <a:gd name="connsiteX0-11" fmla="*/ 0 w 1713043"/>
                <a:gd name="connsiteY0-12" fmla="*/ 1061375 h 1061375"/>
                <a:gd name="connsiteX1-13" fmla="*/ 844037 w 1713043"/>
                <a:gd name="connsiteY1-14" fmla="*/ 0 h 1061375"/>
                <a:gd name="connsiteX2-15" fmla="*/ 1713043 w 1713043"/>
                <a:gd name="connsiteY2-16" fmla="*/ 0 h 1061375"/>
                <a:gd name="connsiteX3-17" fmla="*/ 1688400 w 1713043"/>
                <a:gd name="connsiteY3-18" fmla="*/ 1061375 h 1061375"/>
                <a:gd name="connsiteX4-19" fmla="*/ 0 w 1713043"/>
                <a:gd name="connsiteY4-20" fmla="*/ 1061375 h 1061375"/>
                <a:gd name="connsiteX0-21" fmla="*/ 0 w 1690183"/>
                <a:gd name="connsiteY0-22" fmla="*/ 1072805 h 1072805"/>
                <a:gd name="connsiteX1-23" fmla="*/ 844037 w 1690183"/>
                <a:gd name="connsiteY1-24" fmla="*/ 11430 h 1072805"/>
                <a:gd name="connsiteX2-25" fmla="*/ 1690183 w 1690183"/>
                <a:gd name="connsiteY2-26" fmla="*/ 0 h 1072805"/>
                <a:gd name="connsiteX3-27" fmla="*/ 1688400 w 1690183"/>
                <a:gd name="connsiteY3-28" fmla="*/ 1072805 h 1072805"/>
                <a:gd name="connsiteX4-29" fmla="*/ 0 w 1690183"/>
                <a:gd name="connsiteY4-30" fmla="*/ 1072805 h 1072805"/>
                <a:gd name="connsiteX0-31" fmla="*/ 0 w 1690183"/>
                <a:gd name="connsiteY0-32" fmla="*/ 1072805 h 1072805"/>
                <a:gd name="connsiteX1-33" fmla="*/ 855467 w 1690183"/>
                <a:gd name="connsiteY1-34" fmla="*/ 0 h 1072805"/>
                <a:gd name="connsiteX2-35" fmla="*/ 1690183 w 1690183"/>
                <a:gd name="connsiteY2-36" fmla="*/ 0 h 1072805"/>
                <a:gd name="connsiteX3-37" fmla="*/ 1688400 w 1690183"/>
                <a:gd name="connsiteY3-38" fmla="*/ 1072805 h 1072805"/>
                <a:gd name="connsiteX4-39" fmla="*/ 0 w 1690183"/>
                <a:gd name="connsiteY4-40" fmla="*/ 1072805 h 10728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0183" h="1072805">
                  <a:moveTo>
                    <a:pt x="0" y="1072805"/>
                  </a:moveTo>
                  <a:lnTo>
                    <a:pt x="855467" y="0"/>
                  </a:lnTo>
                  <a:lnTo>
                    <a:pt x="1690183" y="0"/>
                  </a:lnTo>
                  <a:cubicBezTo>
                    <a:pt x="1689589" y="357602"/>
                    <a:pt x="1688994" y="715203"/>
                    <a:pt x="1688400" y="1072805"/>
                  </a:cubicBezTo>
                  <a:lnTo>
                    <a:pt x="0" y="10728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649840" y="1616055"/>
            <a:ext cx="1097280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997323" y="2569450"/>
            <a:ext cx="1107996" cy="458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3194407" y="2569450"/>
            <a:ext cx="1107996" cy="458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21240" y="3629640"/>
            <a:ext cx="1554480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p>
            <a:pPr>
              <a:lnSpc>
                <a:spcPct val="15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系统平台优势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3923665" y="1491615"/>
            <a:ext cx="5113020" cy="791845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-8890" y="1913255"/>
            <a:ext cx="1872615" cy="11766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78105" y="1921510"/>
            <a:ext cx="201104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70C0"/>
                </a:solidFill>
              </a:rPr>
              <a:t>具有一键报警，远程断油断电等远程控制功能，随时随地获取车辆轨迹和车辆位置，保障车辆安全</a:t>
            </a:r>
            <a:endParaRPr lang="zh-CN" altLang="en-US" sz="1400">
              <a:solidFill>
                <a:srgbClr val="0070C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23665" y="1546225"/>
            <a:ext cx="51123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70C0"/>
                </a:solidFill>
                <a:sym typeface="+mn-ea"/>
              </a:rPr>
              <a:t>遍及非洲个国家的服务团队，响应迅速，上门解决客户各种问题，针对不同需求的客户提供定制化服务</a:t>
            </a:r>
            <a:r>
              <a:rPr lang="en-US" altLang="zh-CN" sz="1400">
                <a:solidFill>
                  <a:srgbClr val="0070C0"/>
                </a:solidFill>
                <a:sym typeface="+mn-ea"/>
              </a:rPr>
              <a:t>(</a:t>
            </a:r>
            <a:r>
              <a:rPr lang="zh-CN" altLang="en-US" sz="1400">
                <a:solidFill>
                  <a:srgbClr val="0070C0"/>
                </a:solidFill>
                <a:sym typeface="+mn-ea"/>
              </a:rPr>
              <a:t>中资企业客户提供高效的华人服务，免去沟通不畅等困扰</a:t>
            </a:r>
            <a:r>
              <a:rPr lang="en-US" altLang="zh-CN" sz="1400">
                <a:solidFill>
                  <a:srgbClr val="0070C0"/>
                </a:solidFill>
                <a:sym typeface="+mn-ea"/>
              </a:rPr>
              <a:t>)</a:t>
            </a: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643755" y="2524760"/>
            <a:ext cx="3888740" cy="7372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735195" y="2524760"/>
            <a:ext cx="37973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70C0"/>
                </a:solidFill>
                <a:sym typeface="+mn-ea"/>
              </a:rPr>
              <a:t>硬件设备</a:t>
            </a:r>
            <a:r>
              <a:rPr lang="zh-CN" altLang="en-US" sz="1400">
                <a:solidFill>
                  <a:srgbClr val="0070C0"/>
                </a:solidFill>
              </a:rPr>
              <a:t>专门针对非洲市场开发，最大的满足非洲当地的环境和市场需求。质量稳定可靠，产品生命周期长。</a:t>
            </a:r>
            <a:endParaRPr lang="zh-CN" altLang="en-US" sz="1400">
              <a:solidFill>
                <a:srgbClr val="0070C0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147945" y="3435350"/>
            <a:ext cx="3960495" cy="6483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267325" y="3535045"/>
            <a:ext cx="342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0070C0"/>
                </a:solidFill>
              </a:rPr>
              <a:t>系统地图和</a:t>
            </a:r>
            <a:r>
              <a:rPr lang="en-US" altLang="zh-CN" sz="1400">
                <a:solidFill>
                  <a:srgbClr val="0070C0"/>
                </a:solidFill>
              </a:rPr>
              <a:t>APP</a:t>
            </a:r>
            <a:r>
              <a:rPr lang="zh-CN" altLang="en-US" sz="1400">
                <a:solidFill>
                  <a:srgbClr val="0070C0"/>
                </a:solidFill>
              </a:rPr>
              <a:t>针对非洲优化设计，系统稳定、承载能力强</a:t>
            </a:r>
            <a:endParaRPr lang="zh-CN" altLang="en-US" sz="1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E:\王瑶\2012.8\车网互联ＰＰＴ\ppt置入元素及其修改后\封底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886"/>
            <a:ext cx="9145117" cy="514350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374773" y="129587"/>
            <a:ext cx="2625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 </a:t>
            </a:r>
            <a:r>
              <a:rPr lang="en-US" altLang="zh-CN" sz="2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ltGray">
          <a:xfrm rot="5400000">
            <a:off x="-2144866" y="903834"/>
            <a:ext cx="4286262" cy="419307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ltGray">
          <a:xfrm rot="5400000" flipH="1">
            <a:off x="-1783897" y="1286300"/>
            <a:ext cx="3582463" cy="345352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83B4DA">
                  <a:alpha val="35686"/>
                </a:srgbClr>
              </a:gs>
              <a:gs pos="100000">
                <a:srgbClr val="FFFFFF"/>
              </a:gs>
            </a:gsLst>
            <a:lin ang="5400000" scaled="1"/>
          </a:gradFill>
          <a:ln w="0" algn="ctr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gray">
          <a:xfrm>
            <a:off x="1612880" y="121442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非洲市场概况介绍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gray">
          <a:xfrm>
            <a:off x="1295380" y="1303328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gray">
          <a:xfrm>
            <a:off x="1317084" y="1324796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gray">
          <a:xfrm>
            <a:off x="1336665" y="1344613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Oval 13"/>
          <p:cNvSpPr>
            <a:spLocks noChangeArrowheads="1"/>
          </p:cNvSpPr>
          <p:nvPr/>
        </p:nvSpPr>
        <p:spPr bwMode="gray">
          <a:xfrm>
            <a:off x="1336901" y="1344849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CC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gray">
          <a:xfrm>
            <a:off x="1355774" y="1363722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gray">
          <a:xfrm>
            <a:off x="1356482" y="1364430"/>
            <a:ext cx="258561" cy="25903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C6300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2015882" y="1946668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</a:t>
            </a: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平台介绍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19"/>
          <p:cNvSpPr>
            <a:spLocks noChangeArrowheads="1"/>
          </p:cNvSpPr>
          <p:nvPr/>
        </p:nvSpPr>
        <p:spPr bwMode="gray">
          <a:xfrm>
            <a:off x="1741016" y="2053031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57150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Oval 20"/>
          <p:cNvSpPr>
            <a:spLocks noChangeArrowheads="1"/>
          </p:cNvSpPr>
          <p:nvPr/>
        </p:nvSpPr>
        <p:spPr bwMode="gray">
          <a:xfrm>
            <a:off x="1762720" y="2074499"/>
            <a:ext cx="337356" cy="337356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Oval 21"/>
          <p:cNvSpPr>
            <a:spLocks noChangeArrowheads="1"/>
          </p:cNvSpPr>
          <p:nvPr/>
        </p:nvSpPr>
        <p:spPr bwMode="gray">
          <a:xfrm>
            <a:off x="1782301" y="2094316"/>
            <a:ext cx="298430" cy="29843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gray">
          <a:xfrm>
            <a:off x="1782537" y="2094552"/>
            <a:ext cx="297723" cy="298194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48BE67"/>
              </a:gs>
            </a:gsLst>
            <a:lin ang="2700000" scaled="1"/>
          </a:gradFill>
          <a:ln w="38100" algn="ctr">
            <a:noFill/>
            <a:rou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gray">
          <a:xfrm>
            <a:off x="1801410" y="2113425"/>
            <a:ext cx="258797" cy="26044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gray">
          <a:xfrm>
            <a:off x="1802118" y="2114133"/>
            <a:ext cx="258561" cy="259033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235C32"/>
              </a:gs>
            </a:gsLst>
            <a:lin ang="2700000" scaled="1"/>
          </a:gradFill>
          <a:ln w="38100" algn="ctr">
            <a:noFill/>
            <a:round/>
          </a:ln>
        </p:spPr>
        <p:txBody>
          <a:bodyPr anchor="ctr">
            <a:spAutoFit/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gray">
          <a:xfrm>
            <a:off x="2151270" y="2678907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产品和服务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27"/>
          <p:cNvGrpSpPr/>
          <p:nvPr/>
        </p:nvGrpSpPr>
        <p:grpSpPr bwMode="auto">
          <a:xfrm>
            <a:off x="1846470" y="2755107"/>
            <a:ext cx="381000" cy="381000"/>
            <a:chOff x="2078" y="1680"/>
            <a:chExt cx="1615" cy="1615"/>
          </a:xfrm>
        </p:grpSpPr>
        <p:sp>
          <p:nvSpPr>
            <p:cNvPr id="51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AutoShape 35"/>
          <p:cNvSpPr>
            <a:spLocks noChangeArrowheads="1"/>
          </p:cNvSpPr>
          <p:nvPr/>
        </p:nvSpPr>
        <p:spPr bwMode="gray">
          <a:xfrm>
            <a:off x="2100696" y="341114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行业应用案例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6"/>
          <p:cNvGrpSpPr/>
          <p:nvPr/>
        </p:nvGrpSpPr>
        <p:grpSpPr bwMode="auto">
          <a:xfrm>
            <a:off x="1764146" y="3512746"/>
            <a:ext cx="381000" cy="381000"/>
            <a:chOff x="2078" y="1680"/>
            <a:chExt cx="1615" cy="1615"/>
          </a:xfrm>
        </p:grpSpPr>
        <p:sp>
          <p:nvSpPr>
            <p:cNvPr id="60" name="Oval 3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7" name="AutoShape 44"/>
          <p:cNvSpPr>
            <a:spLocks noChangeArrowheads="1"/>
          </p:cNvSpPr>
          <p:nvPr/>
        </p:nvSpPr>
        <p:spPr bwMode="gray">
          <a:xfrm>
            <a:off x="1710170" y="4143386"/>
            <a:ext cx="4419600" cy="508000"/>
          </a:xfrm>
          <a:prstGeom prst="roundRect">
            <a:avLst>
              <a:gd name="adj" fmla="val 50000"/>
            </a:avLst>
          </a:prstGeom>
          <a:noFill/>
          <a:ln w="12700" algn="ctr">
            <a:solidFill>
              <a:schemeClr val="bg2"/>
            </a:solidFill>
            <a:prstDash val="sysDot"/>
            <a:round/>
          </a:ln>
        </p:spPr>
        <p:txBody>
          <a:bodyPr wrap="none" anchor="ctr"/>
          <a:lstStyle/>
          <a:p>
            <a:pPr eaLnBrk="0" hangingPunct="0"/>
            <a:r>
              <a:rPr lang="zh-CN" altLang="en-US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合作模式</a:t>
            </a:r>
            <a:endParaRPr lang="en-US" altLang="zh-CN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5"/>
          <p:cNvGrpSpPr/>
          <p:nvPr/>
        </p:nvGrpSpPr>
        <p:grpSpPr bwMode="auto">
          <a:xfrm>
            <a:off x="1411720" y="4192599"/>
            <a:ext cx="355600" cy="381000"/>
            <a:chOff x="2078" y="1680"/>
            <a:chExt cx="1615" cy="1615"/>
          </a:xfrm>
        </p:grpSpPr>
        <p:sp>
          <p:nvSpPr>
            <p:cNvPr id="69" name="Oval 4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</a:ln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48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wrap="none"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</a:ln>
          </p:spPr>
          <p:txBody>
            <a:bodyPr anchor="ctr">
              <a:sp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74773" y="129587"/>
            <a:ext cx="40011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爱视畅联终端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——GV56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9"/>
          <p:cNvSpPr txBox="1"/>
          <p:nvPr/>
        </p:nvSpPr>
        <p:spPr>
          <a:xfrm>
            <a:off x="22225" y="4718050"/>
            <a:ext cx="16535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微信公众号：astv2013 </a:t>
            </a:r>
            <a:endParaRPr lang="en-US" altLang="zh-CN" sz="10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89"/>
          <p:cNvSpPr txBox="1"/>
          <p:nvPr/>
        </p:nvSpPr>
        <p:spPr>
          <a:xfrm>
            <a:off x="7955915" y="4718050"/>
            <a:ext cx="8807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ASLINK</a:t>
            </a:r>
            <a:endParaRPr lang="en-US" altLang="zh-CN" sz="1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7250" y="1000125"/>
            <a:ext cx="18542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GV56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主要功能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4" descr="C:\Users\Administrator\Desktop\1-3.jpg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135" y="1065530"/>
            <a:ext cx="284480" cy="262890"/>
          </a:xfrm>
          <a:prstGeom prst="rect">
            <a:avLst/>
          </a:prstGeom>
          <a:noFill/>
        </p:spPr>
      </p:pic>
      <p:sp>
        <p:nvSpPr>
          <p:cNvPr id="33" name="圆角矩形 32"/>
          <p:cNvSpPr/>
          <p:nvPr/>
        </p:nvSpPr>
        <p:spPr>
          <a:xfrm>
            <a:off x="3496310" y="1398905"/>
            <a:ext cx="2007870" cy="3670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驾驶行为管理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6280150" y="2388235"/>
            <a:ext cx="1475105" cy="3670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电子围栏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355080" y="3272155"/>
            <a:ext cx="1400175" cy="3670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断油断电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921385" y="3272155"/>
            <a:ext cx="1790065" cy="3670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历史轨迹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857885" y="2217420"/>
            <a:ext cx="2085975" cy="3670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实时跟踪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rot="15143245" flipH="1" flipV="1">
            <a:off x="4307840" y="1983740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rot="2147097" flipH="1">
            <a:off x="5999480" y="3326765"/>
            <a:ext cx="24892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 rot="2463430" flipV="1">
            <a:off x="2915920" y="3321050"/>
            <a:ext cx="24892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 rot="20700000">
            <a:off x="2943860" y="2388235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Line 50"/>
          <p:cNvSpPr>
            <a:spLocks noChangeShapeType="1"/>
          </p:cNvSpPr>
          <p:nvPr/>
        </p:nvSpPr>
        <p:spPr bwMode="auto">
          <a:xfrm rot="2147097" flipH="1">
            <a:off x="5948680" y="2509520"/>
            <a:ext cx="248920" cy="19050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583940" y="4351020"/>
            <a:ext cx="1790065" cy="36703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车队管理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rot="4463242" flipH="1" flipV="1">
            <a:off x="4307205" y="4059555"/>
            <a:ext cx="342900" cy="10795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tailEnd type="triangle" w="med" len="med"/>
          </a:ln>
        </p:spPr>
        <p:txBody>
          <a:bodyPr wrap="none" anchor="ctr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-2147482623" name="图片框 1026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197860" y="2216785"/>
            <a:ext cx="2718435" cy="1717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2497</Words>
  <Application>WPS 演示</Application>
  <PresentationFormat>全屏显示(16:9)</PresentationFormat>
  <Paragraphs>343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期待您的合作 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yifan</cp:lastModifiedBy>
  <cp:revision>761</cp:revision>
  <dcterms:created xsi:type="dcterms:W3CDTF">2012-08-03T19:49:00Z</dcterms:created>
  <dcterms:modified xsi:type="dcterms:W3CDTF">2019-02-15T07:34:05Z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2052-11.1.0.8214</vt:lpwstr>
  </property>
</Properties>
</file>